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handoutMasterIdLst>
    <p:handoutMasterId r:id="rId25"/>
  </p:handoutMasterIdLst>
  <p:sldIdLst>
    <p:sldId id="359" r:id="rId2"/>
    <p:sldId id="333" r:id="rId3"/>
    <p:sldId id="352" r:id="rId4"/>
    <p:sldId id="334" r:id="rId5"/>
    <p:sldId id="351" r:id="rId6"/>
    <p:sldId id="336" r:id="rId7"/>
    <p:sldId id="338" r:id="rId8"/>
    <p:sldId id="337" r:id="rId9"/>
    <p:sldId id="339" r:id="rId10"/>
    <p:sldId id="355" r:id="rId11"/>
    <p:sldId id="340" r:id="rId12"/>
    <p:sldId id="341" r:id="rId13"/>
    <p:sldId id="342" r:id="rId14"/>
    <p:sldId id="360" r:id="rId15"/>
    <p:sldId id="361" r:id="rId16"/>
    <p:sldId id="362" r:id="rId17"/>
    <p:sldId id="363" r:id="rId18"/>
    <p:sldId id="343" r:id="rId19"/>
    <p:sldId id="311" r:id="rId20"/>
    <p:sldId id="353" r:id="rId21"/>
    <p:sldId id="356" r:id="rId22"/>
    <p:sldId id="357"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4472C4"/>
    <a:srgbClr val="D23A36"/>
    <a:srgbClr val="ADB5C3"/>
    <a:srgbClr val="4B1311"/>
    <a:srgbClr val="9094A0"/>
    <a:srgbClr val="88919F"/>
    <a:srgbClr val="34373D"/>
    <a:srgbClr val="AAB1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57" autoAdjust="0"/>
    <p:restoredTop sz="62726" autoAdjust="0"/>
  </p:normalViewPr>
  <p:slideViewPr>
    <p:cSldViewPr snapToGrid="0">
      <p:cViewPr varScale="1">
        <p:scale>
          <a:sx n="62" d="100"/>
          <a:sy n="62" d="100"/>
        </p:scale>
        <p:origin x="1656" y="56"/>
      </p:cViewPr>
      <p:guideLst>
        <p:guide orient="horz" pos="2160"/>
        <p:guide pos="2880"/>
      </p:guideLst>
    </p:cSldViewPr>
  </p:slideViewPr>
  <p:notesTextViewPr>
    <p:cViewPr>
      <p:scale>
        <a:sx n="1" d="1"/>
        <a:sy n="1" d="1"/>
      </p:scale>
      <p:origin x="0" y="0"/>
    </p:cViewPr>
  </p:notesTextViewPr>
  <p:notesViewPr>
    <p:cSldViewPr snapToGrid="0">
      <p:cViewPr varScale="1">
        <p:scale>
          <a:sx n="73" d="100"/>
          <a:sy n="73" d="100"/>
        </p:scale>
        <p:origin x="2692"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08B44C6F-A0F3-46BB-93BC-02ECB81B74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版面配置區 2">
            <a:extLst>
              <a:ext uri="{FF2B5EF4-FFF2-40B4-BE49-F238E27FC236}">
                <a16:creationId xmlns:a16="http://schemas.microsoft.com/office/drawing/2014/main" id="{F549228B-4F01-4B7F-9454-9EBED4B5C4B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80FD72A-DBF9-440F-8810-8F5BF5497E15}" type="datetimeFigureOut">
              <a:rPr lang="en-US" smtClean="0"/>
              <a:t>9/5/2019</a:t>
            </a:fld>
            <a:endParaRPr lang="en-US"/>
          </a:p>
        </p:txBody>
      </p:sp>
      <p:sp>
        <p:nvSpPr>
          <p:cNvPr id="4" name="頁尾版面配置區 3">
            <a:extLst>
              <a:ext uri="{FF2B5EF4-FFF2-40B4-BE49-F238E27FC236}">
                <a16:creationId xmlns:a16="http://schemas.microsoft.com/office/drawing/2014/main" id="{D2D0AA44-7678-495F-AD6E-A9C54C28CED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投影片編號版面配置區 4">
            <a:extLst>
              <a:ext uri="{FF2B5EF4-FFF2-40B4-BE49-F238E27FC236}">
                <a16:creationId xmlns:a16="http://schemas.microsoft.com/office/drawing/2014/main" id="{1831F024-1C1A-49B1-9CE7-2A4A8E32A00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3578878-E9DF-49F1-8BCE-47DFD2712CFC}" type="slidenum">
              <a:rPr lang="en-US" smtClean="0"/>
              <a:t>‹#›</a:t>
            </a:fld>
            <a:endParaRPr lang="en-US"/>
          </a:p>
        </p:txBody>
      </p:sp>
    </p:spTree>
    <p:extLst>
      <p:ext uri="{BB962C8B-B14F-4D97-AF65-F5344CB8AC3E}">
        <p14:creationId xmlns:p14="http://schemas.microsoft.com/office/powerpoint/2010/main" val="3591188753"/>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jpg>
</file>

<file path=ppt/media/image19.jpg>
</file>

<file path=ppt/media/image2.png>
</file>

<file path=ppt/media/image20.jpg>
</file>

<file path=ppt/media/image20.png>
</file>

<file path=ppt/media/image21.jpg>
</file>

<file path=ppt/media/image21.png>
</file>

<file path=ppt/media/image22.jpg>
</file>

<file path=ppt/media/image22.png>
</file>

<file path=ppt/media/image23.jpg>
</file>

<file path=ppt/media/image23.png>
</file>

<file path=ppt/media/image24.jpg>
</file>

<file path=ppt/media/image24.png>
</file>

<file path=ppt/media/image25.jpg>
</file>

<file path=ppt/media/image25.png>
</file>

<file path=ppt/media/image26.jpg>
</file>

<file path=ppt/media/image26.png>
</file>

<file path=ppt/media/image27.jpg>
</file>

<file path=ppt/media/image27.png>
</file>

<file path=ppt/media/image28.jpg>
</file>

<file path=ppt/media/image28.png>
</file>

<file path=ppt/media/image29.jpg>
</file>

<file path=ppt/media/image29.png>
</file>

<file path=ppt/media/image3.png>
</file>

<file path=ppt/media/image30.jpg>
</file>

<file path=ppt/media/image30.png>
</file>

<file path=ppt/media/image31.jpg>
</file>

<file path=ppt/media/image31.png>
</file>

<file path=ppt/media/image32.jpg>
</file>

<file path=ppt/media/image32.png>
</file>

<file path=ppt/media/image33.jpg>
</file>

<file path=ppt/media/image33.png>
</file>

<file path=ppt/media/image34.jpg>
</file>

<file path=ppt/media/image34.png>
</file>

<file path=ppt/media/image35.jpg>
</file>

<file path=ppt/media/image35.png>
</file>

<file path=ppt/media/image36.jpg>
</file>

<file path=ppt/media/image36.png>
</file>

<file path=ppt/media/image37.png>
</file>

<file path=ppt/media/image38.png>
</file>

<file path=ppt/media/image380.png>
</file>

<file path=ppt/media/image39.png>
</file>

<file path=ppt/media/image390.png>
</file>

<file path=ppt/media/image4.png>
</file>

<file path=ppt/media/image40.png>
</file>

<file path=ppt/media/image400.png>
</file>

<file path=ppt/media/image41.png>
</file>

<file path=ppt/media/image42.png>
</file>

<file path=ppt/media/image420.png>
</file>

<file path=ppt/media/image43.png>
</file>

<file path=ppt/media/image430.png>
</file>

<file path=ppt/media/image431.png>
</file>

<file path=ppt/media/image44.png>
</file>

<file path=ppt/media/image45.png>
</file>

<file path=ppt/media/image450.png>
</file>

<file path=ppt/media/image46.png>
</file>

<file path=ppt/media/image47.png>
</file>

<file path=ppt/media/image48.png>
</file>

<file path=ppt/media/image480.png>
</file>

<file path=ppt/media/image49.png>
</file>

<file path=ppt/media/image490.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jpg>
</file>

<file path=ppt/media/image6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F3A0CD-405F-4C44-864D-259476F6E83D}" type="datetimeFigureOut">
              <a:rPr lang="en-US" smtClean="0"/>
              <a:t>9/5/2019</a:t>
            </a:fld>
            <a:endParaRPr 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1B0C1E-9789-44B0-8824-32EC1F95A9DE}" type="slidenum">
              <a:rPr lang="en-US" smtClean="0"/>
              <a:t>‹#›</a:t>
            </a:fld>
            <a:endParaRPr lang="en-US"/>
          </a:p>
        </p:txBody>
      </p:sp>
    </p:spTree>
    <p:extLst>
      <p:ext uri="{BB962C8B-B14F-4D97-AF65-F5344CB8AC3E}">
        <p14:creationId xmlns:p14="http://schemas.microsoft.com/office/powerpoint/2010/main" val="209287736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outline. In the first section, it’s the background like what additive manufacturing is and the motivation for microstructure prediction on the AM material. Then the second part is about the framework using the thermal model and PFM to predict the microstructure at different location on the melt pool. Finally, some results of microstructure predictions for Ni-based binary alloy, </a:t>
            </a:r>
            <a:r>
              <a:rPr lang="en-US" dirty="0" err="1"/>
              <a:t>NiAl</a:t>
            </a:r>
            <a:r>
              <a:rPr lang="en-US" dirty="0"/>
              <a:t>, </a:t>
            </a:r>
            <a:r>
              <a:rPr lang="en-US" dirty="0" err="1"/>
              <a:t>NiCu</a:t>
            </a:r>
            <a:r>
              <a:rPr lang="en-US" dirty="0"/>
              <a:t> and </a:t>
            </a:r>
            <a:r>
              <a:rPr lang="en-US" dirty="0" err="1"/>
              <a:t>NiNb</a:t>
            </a:r>
            <a:r>
              <a:rPr lang="en-US" dirty="0"/>
              <a:t> using the model will be compared and discussed.</a:t>
            </a:r>
            <a:endParaRPr lang="en-GB" dirty="0"/>
          </a:p>
        </p:txBody>
      </p:sp>
    </p:spTree>
    <p:extLst>
      <p:ext uri="{BB962C8B-B14F-4D97-AF65-F5344CB8AC3E}">
        <p14:creationId xmlns:p14="http://schemas.microsoft.com/office/powerpoint/2010/main" val="2970076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increase of solidification velocity, we can only see the planar structure for </a:t>
            </a:r>
            <a:r>
              <a:rPr lang="en-US" dirty="0" err="1"/>
              <a:t>NiAl</a:t>
            </a:r>
            <a:r>
              <a:rPr lang="en-US" dirty="0"/>
              <a:t>, while, for the </a:t>
            </a:r>
            <a:r>
              <a:rPr lang="en-US" dirty="0" err="1"/>
              <a:t>NiNb</a:t>
            </a:r>
            <a:r>
              <a:rPr lang="en-US" dirty="0"/>
              <a:t> and </a:t>
            </a:r>
            <a:r>
              <a:rPr lang="en-US" dirty="0" err="1"/>
              <a:t>NiCu</a:t>
            </a:r>
            <a:r>
              <a:rPr lang="en-US" dirty="0"/>
              <a:t>, the dendritic structure can be observed. Comparing the </a:t>
            </a:r>
            <a:r>
              <a:rPr lang="en-US" dirty="0" err="1"/>
              <a:t>NiNb</a:t>
            </a:r>
            <a:r>
              <a:rPr lang="en-US" dirty="0"/>
              <a:t> and </a:t>
            </a:r>
            <a:r>
              <a:rPr lang="en-US" dirty="0" err="1"/>
              <a:t>NiCu</a:t>
            </a:r>
            <a:r>
              <a:rPr lang="en-US" dirty="0"/>
              <a:t>, </a:t>
            </a:r>
            <a:r>
              <a:rPr lang="en-US" dirty="0" err="1"/>
              <a:t>NiNb</a:t>
            </a:r>
            <a:r>
              <a:rPr lang="en-US" dirty="0"/>
              <a:t> has finer structure than </a:t>
            </a:r>
            <a:r>
              <a:rPr lang="en-US" dirty="0" err="1"/>
              <a:t>NiCu</a:t>
            </a:r>
            <a:r>
              <a:rPr lang="en-US" dirty="0"/>
              <a:t>, which mean the </a:t>
            </a:r>
            <a:r>
              <a:rPr lang="en-US" dirty="0" err="1"/>
              <a:t>interdendritic</a:t>
            </a:r>
            <a:r>
              <a:rPr lang="en-US" dirty="0"/>
              <a:t> distance for </a:t>
            </a:r>
            <a:r>
              <a:rPr lang="en-US" dirty="0" err="1"/>
              <a:t>NiNb</a:t>
            </a:r>
            <a:r>
              <a:rPr lang="en-US" dirty="0"/>
              <a:t> is smaller than </a:t>
            </a:r>
            <a:r>
              <a:rPr lang="en-US" dirty="0" err="1"/>
              <a:t>NiCu</a:t>
            </a:r>
            <a:r>
              <a:rPr lang="en-US" dirty="0"/>
              <a:t>. It is also because </a:t>
            </a:r>
            <a:r>
              <a:rPr lang="en-US" dirty="0" err="1"/>
              <a:t>NiCu</a:t>
            </a:r>
            <a:r>
              <a:rPr lang="en-US" dirty="0"/>
              <a:t> has the higher interfacial energy, that is it takes more energy for </a:t>
            </a:r>
            <a:r>
              <a:rPr lang="en-US" dirty="0" err="1"/>
              <a:t>NiCu</a:t>
            </a:r>
            <a:r>
              <a:rPr lang="en-US" dirty="0"/>
              <a:t> to form high curvature structure.</a:t>
            </a:r>
            <a:endParaRPr lang="en-GB" dirty="0"/>
          </a:p>
        </p:txBody>
      </p:sp>
    </p:spTree>
    <p:extLst>
      <p:ext uri="{BB962C8B-B14F-4D97-AF65-F5344CB8AC3E}">
        <p14:creationId xmlns:p14="http://schemas.microsoft.com/office/powerpoint/2010/main" val="3842768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high solidification velocity, for </a:t>
            </a:r>
            <a:r>
              <a:rPr lang="en-US" dirty="0" err="1"/>
              <a:t>NiAl</a:t>
            </a:r>
            <a:r>
              <a:rPr lang="en-US" dirty="0"/>
              <a:t>, not surprise, it is still in its absolute stability criteria range. But the dendritic structure can only be observed in </a:t>
            </a:r>
            <a:r>
              <a:rPr lang="en-US" dirty="0" err="1"/>
              <a:t>NiNb</a:t>
            </a:r>
            <a:r>
              <a:rPr lang="en-US" dirty="0"/>
              <a:t> again, even though it is very fine. The reason is that </a:t>
            </a:r>
            <a:r>
              <a:rPr lang="en-US" dirty="0" err="1"/>
              <a:t>NiCu</a:t>
            </a:r>
            <a:r>
              <a:rPr lang="en-US" dirty="0"/>
              <a:t> has the higher interfacial energy. So it is harder for </a:t>
            </a:r>
            <a:r>
              <a:rPr lang="en-US" dirty="0" err="1"/>
              <a:t>NiCu</a:t>
            </a:r>
            <a:r>
              <a:rPr lang="en-US" dirty="0"/>
              <a:t> to form super fine dendritic structure.</a:t>
            </a:r>
            <a:endParaRPr lang="en-GB" dirty="0"/>
          </a:p>
        </p:txBody>
      </p:sp>
    </p:spTree>
    <p:extLst>
      <p:ext uri="{BB962C8B-B14F-4D97-AF65-F5344CB8AC3E}">
        <p14:creationId xmlns:p14="http://schemas.microsoft.com/office/powerpoint/2010/main" val="25579013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comparison between different material with increase of the temperature gradient, from where, we can see the </a:t>
            </a:r>
            <a:r>
              <a:rPr lang="en-US" dirty="0" err="1"/>
              <a:t>NiAl</a:t>
            </a:r>
            <a:r>
              <a:rPr lang="en-US" dirty="0"/>
              <a:t> keeps having planar structure. With the increase of the temperature, the </a:t>
            </a:r>
            <a:r>
              <a:rPr lang="en-US" dirty="0" err="1"/>
              <a:t>interdendritic</a:t>
            </a:r>
            <a:r>
              <a:rPr lang="en-US" dirty="0"/>
              <a:t> distance deceases and the </a:t>
            </a:r>
            <a:r>
              <a:rPr lang="en-US" dirty="0" err="1"/>
              <a:t>interdendritic</a:t>
            </a:r>
            <a:r>
              <a:rPr lang="en-US" dirty="0"/>
              <a:t> distance for </a:t>
            </a:r>
            <a:r>
              <a:rPr lang="en-US" dirty="0" err="1"/>
              <a:t>NiCu</a:t>
            </a:r>
            <a:r>
              <a:rPr lang="en-US" dirty="0"/>
              <a:t> is larger than </a:t>
            </a:r>
            <a:r>
              <a:rPr lang="en-US" dirty="0" err="1"/>
              <a:t>NiNb’s</a:t>
            </a:r>
            <a:r>
              <a:rPr lang="en-US" dirty="0"/>
              <a:t>, under the same process parameter.</a:t>
            </a:r>
            <a:endParaRPr lang="en-GB" dirty="0"/>
          </a:p>
        </p:txBody>
      </p:sp>
    </p:spTree>
    <p:extLst>
      <p:ext uri="{BB962C8B-B14F-4D97-AF65-F5344CB8AC3E}">
        <p14:creationId xmlns:p14="http://schemas.microsoft.com/office/powerpoint/2010/main" val="2691809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listening. If you have any question, I am more than willing to answer it.</a:t>
            </a:r>
            <a:endParaRPr lang="en-GB" dirty="0"/>
          </a:p>
        </p:txBody>
      </p:sp>
    </p:spTree>
    <p:extLst>
      <p:ext uri="{BB962C8B-B14F-4D97-AF65-F5344CB8AC3E}">
        <p14:creationId xmlns:p14="http://schemas.microsoft.com/office/powerpoint/2010/main" val="1112453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listening. If you have any question, I am more than willing to answer it.</a:t>
            </a:r>
            <a:endParaRPr lang="en-GB" dirty="0"/>
          </a:p>
        </p:txBody>
      </p:sp>
    </p:spTree>
    <p:extLst>
      <p:ext uri="{BB962C8B-B14F-4D97-AF65-F5344CB8AC3E}">
        <p14:creationId xmlns:p14="http://schemas.microsoft.com/office/powerpoint/2010/main" val="2088047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what Am powder bed system looks like. The energy source (usually a laser beam) is programmed to deliver energy to the surface of the bed melting and sintering the powder into the desired shape. Additional powder is raked across the work area, and the process is repeated to create a solid three dimensional component.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additive manufacturing technologies it is possible to manufacture lightweight parts for the automotive and aerospace industry, while securing safety. Also, the technology can be used in architectural modelling and medical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Tree>
    <p:extLst>
      <p:ext uri="{BB962C8B-B14F-4D97-AF65-F5344CB8AC3E}">
        <p14:creationId xmlns:p14="http://schemas.microsoft.com/office/powerpoint/2010/main" val="1326701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additive manufacturing, there exists the high cooling rate solidification process, due to the high laser power and laser speed, so the microstructure of the material is not only affected by the materials’ properties, but also by the process parameters, here are the laser power and laser velocity.  From the left side of the slides, we can see two most common structure for </a:t>
            </a:r>
            <a:r>
              <a:rPr lang="en-US" dirty="0" err="1"/>
              <a:t>NiNb</a:t>
            </a:r>
            <a:r>
              <a:rPr lang="en-US" dirty="0"/>
              <a:t> with different process parameter, planar and cellular. And the right side’s figures shows For Inconel 718, under the non-equilibrium conditions in AM, </a:t>
            </a:r>
            <a:r>
              <a:rPr lang="en-US" dirty="0" err="1"/>
              <a:t>Nb</a:t>
            </a:r>
            <a:r>
              <a:rPr lang="en-US" dirty="0"/>
              <a:t> tends to segregate to </a:t>
            </a:r>
            <a:r>
              <a:rPr lang="en-US" dirty="0" err="1"/>
              <a:t>interdendritic</a:t>
            </a:r>
            <a:r>
              <a:rPr lang="en-US" dirty="0"/>
              <a:t> regions, favoring the precipitation of a metastable Laves phase or the delta phase, both of which result in reduction of ductility and fatigue resistance.</a:t>
            </a:r>
          </a:p>
          <a:p>
            <a:endParaRPr lang="en-US" dirty="0"/>
          </a:p>
          <a:p>
            <a:r>
              <a:rPr lang="en-US" dirty="0"/>
              <a:t>So to guarantee the  performance of AM parts, the microstructural consistency is important. Our main goal is to find the connection between printable range and  the printability parameter like ,material’s properties and the process parameters. The printable range needs to avoid undesirable microstructure and phases and avoid the balling, LOF and the key hole range.  </a:t>
            </a:r>
          </a:p>
        </p:txBody>
      </p:sp>
    </p:spTree>
    <p:extLst>
      <p:ext uri="{BB962C8B-B14F-4D97-AF65-F5344CB8AC3E}">
        <p14:creationId xmlns:p14="http://schemas.microsoft.com/office/powerpoint/2010/main" val="3013530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frame work to predict the microstructure at different location in the melt pool is showed on the slide. The first step is to use the thermal model to obtain the solidification velocity and temperature gradient of different parts in the melt pool. The inputs for the thermal model are the process parameters, laser velocity and laser power, and the material parameters, like the thermal conductivity. And with the output of thermal model, the solidification velocity and temperature gradient, and the Gibbs free energy of the material, the dissipation PFM can be used to predict the microstructure, like planar or cellular.</a:t>
            </a:r>
            <a:endParaRPr lang="en-GB" dirty="0"/>
          </a:p>
        </p:txBody>
      </p:sp>
    </p:spTree>
    <p:extLst>
      <p:ext uri="{BB962C8B-B14F-4D97-AF65-F5344CB8AC3E}">
        <p14:creationId xmlns:p14="http://schemas.microsoft.com/office/powerpoint/2010/main" val="2511764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compare different materials, this slides shows some of their </a:t>
            </a:r>
            <a:r>
              <a:rPr lang="en-US" dirty="0" err="1"/>
              <a:t>propertis</a:t>
            </a:r>
            <a:r>
              <a:rPr lang="en-US" dirty="0"/>
              <a:t>. with the same solidification velocity and temperature gradient, the microstructure is mainly affected by the material properties, like the phase diagram. The material we choose are Ni95Al5, Ni96.8Nb3.2 and Ni80Cu20, since the phases are simple in these cases and the freezing range are different.   </a:t>
            </a:r>
            <a:endParaRPr lang="en-GB" dirty="0"/>
          </a:p>
        </p:txBody>
      </p:sp>
    </p:spTree>
    <p:extLst>
      <p:ext uri="{BB962C8B-B14F-4D97-AF65-F5344CB8AC3E}">
        <p14:creationId xmlns:p14="http://schemas.microsoft.com/office/powerpoint/2010/main" val="410638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how the process parameter and the material properties will change the microstructure? Here is one simple criteria. For the selected alloy composition under the </a:t>
            </a:r>
            <a:r>
              <a:rPr lang="en-GB" dirty="0"/>
              <a:t>laser powder bed fusion </a:t>
            </a:r>
            <a:r>
              <a:rPr lang="en-US" dirty="0"/>
              <a:t>process with varying P and V, two types of growth morphologies, planar and cellular, are predicted. As the growth rate increases, a transition from planar to cellular and again to planar morphology is predicted. Usually with certain temperature gradient, when the solidification velocity locates between the Constitutional supercooling criterion and Absolute stability criterion, we tends to obtain the dendritic structure, otherwise, we will observe the planar structure. With the increase of the solidification velocity, we first see the planar structure, then since a volume of the liquid at the interface  is undercooled, which acts like a driving force for the development of perturbation, we start to see dendritic structure and when the solidification velocity keep increasing, the atoms have no time to rearrange themselves, which meets the absolute stability criterion, we then see the planar structure and in this case the segregation coefficient is approaching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GB" dirty="0"/>
          </a:p>
        </p:txBody>
      </p:sp>
    </p:spTree>
    <p:extLst>
      <p:ext uri="{BB962C8B-B14F-4D97-AF65-F5344CB8AC3E}">
        <p14:creationId xmlns:p14="http://schemas.microsoft.com/office/powerpoint/2010/main" val="995077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previous criteria, the constitutional supercooling velocity and the absolute stability velocity are calculated in the table, from where we can predict results. Since, for </a:t>
            </a:r>
            <a:r>
              <a:rPr lang="en-US" dirty="0" err="1"/>
              <a:t>NiAl</a:t>
            </a:r>
            <a:r>
              <a:rPr lang="en-US" dirty="0"/>
              <a:t>, the freezing range is so small, even smaller than 0.2 K, the absolute stability velocity is smaller than constitution supercooling velocity. So it is more likely that we can only see the planar structure for this material. For </a:t>
            </a:r>
            <a:r>
              <a:rPr lang="en-US" dirty="0" err="1"/>
              <a:t>NiCu</a:t>
            </a:r>
            <a:r>
              <a:rPr lang="en-US" dirty="0"/>
              <a:t> and </a:t>
            </a:r>
            <a:r>
              <a:rPr lang="en-US" dirty="0" err="1"/>
              <a:t>NiNb</a:t>
            </a:r>
            <a:r>
              <a:rPr lang="en-US" dirty="0"/>
              <a:t>, even though </a:t>
            </a:r>
            <a:r>
              <a:rPr lang="en-US" dirty="0" err="1"/>
              <a:t>NiCu</a:t>
            </a:r>
            <a:r>
              <a:rPr lang="en-US" dirty="0"/>
              <a:t> has larger freezing zone than </a:t>
            </a:r>
            <a:r>
              <a:rPr lang="en-US" dirty="0" err="1"/>
              <a:t>NiNb’s</a:t>
            </a:r>
            <a:r>
              <a:rPr lang="en-US" dirty="0"/>
              <a:t>, the interfacial energy for the </a:t>
            </a:r>
            <a:r>
              <a:rPr lang="en-US" dirty="0" err="1"/>
              <a:t>NiCu</a:t>
            </a:r>
            <a:r>
              <a:rPr lang="en-US" dirty="0"/>
              <a:t> is seven time larger than the </a:t>
            </a:r>
            <a:r>
              <a:rPr lang="en-US" dirty="0" err="1"/>
              <a:t>NiNb</a:t>
            </a:r>
            <a:r>
              <a:rPr lang="en-US" dirty="0"/>
              <a:t>, which means it is harder for </a:t>
            </a:r>
            <a:r>
              <a:rPr lang="en-US" dirty="0" err="1"/>
              <a:t>NiCu</a:t>
            </a:r>
            <a:r>
              <a:rPr lang="en-US" dirty="0"/>
              <a:t> to form finer dendritic structure at high solidification velocity , but it is easier for </a:t>
            </a:r>
            <a:r>
              <a:rPr lang="en-US" dirty="0" err="1"/>
              <a:t>NiCu</a:t>
            </a:r>
            <a:r>
              <a:rPr lang="en-US" dirty="0"/>
              <a:t> to be undercooled at the interface. </a:t>
            </a:r>
            <a:endParaRPr lang="en-GB" dirty="0"/>
          </a:p>
        </p:txBody>
      </p:sp>
    </p:spTree>
    <p:extLst>
      <p:ext uri="{BB962C8B-B14F-4D97-AF65-F5344CB8AC3E}">
        <p14:creationId xmlns:p14="http://schemas.microsoft.com/office/powerpoint/2010/main" val="3101739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this slides, you can see some simulation results. With the low solidification velocity, we can only see planar microstructure. However, since the </a:t>
            </a:r>
            <a:r>
              <a:rPr lang="en-US" dirty="0" err="1"/>
              <a:t>NiAl’s</a:t>
            </a:r>
            <a:r>
              <a:rPr lang="en-US" dirty="0"/>
              <a:t> freezing range is very narrow, the solidification velocity is larger than absolute stability criteria, which can be verified by the segregation coefficient near 1.</a:t>
            </a:r>
            <a:endParaRPr lang="en-GB" dirty="0"/>
          </a:p>
        </p:txBody>
      </p:sp>
    </p:spTree>
    <p:extLst>
      <p:ext uri="{BB962C8B-B14F-4D97-AF65-F5344CB8AC3E}">
        <p14:creationId xmlns:p14="http://schemas.microsoft.com/office/powerpoint/2010/main" val="3195074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medium solidification velocity, </a:t>
            </a:r>
            <a:r>
              <a:rPr lang="en-US" dirty="0" err="1"/>
              <a:t>NiNb</a:t>
            </a:r>
            <a:r>
              <a:rPr lang="en-US" dirty="0"/>
              <a:t> is the first one to form the dendritic structure, but not </a:t>
            </a:r>
            <a:r>
              <a:rPr lang="en-US" dirty="0" err="1"/>
              <a:t>NiCu</a:t>
            </a:r>
            <a:r>
              <a:rPr lang="en-US" dirty="0"/>
              <a:t>, even though the </a:t>
            </a:r>
            <a:r>
              <a:rPr lang="en-US" dirty="0" err="1"/>
              <a:t>NiCu</a:t>
            </a:r>
            <a:r>
              <a:rPr lang="en-US" dirty="0"/>
              <a:t> has larger freezing range, which means there will more perturbation at the interface. The reason for this is the interfacial energy for </a:t>
            </a:r>
            <a:r>
              <a:rPr lang="en-US" dirty="0" err="1"/>
              <a:t>NiCu</a:t>
            </a:r>
            <a:r>
              <a:rPr lang="en-US" dirty="0"/>
              <a:t> is much larger than the </a:t>
            </a:r>
            <a:r>
              <a:rPr lang="en-US" dirty="0" err="1"/>
              <a:t>NiNb</a:t>
            </a:r>
            <a:r>
              <a:rPr lang="en-US" dirty="0"/>
              <a:t>, which means </a:t>
            </a:r>
            <a:r>
              <a:rPr lang="en-US" dirty="0" err="1"/>
              <a:t>Nicu</a:t>
            </a:r>
            <a:r>
              <a:rPr lang="en-US" dirty="0"/>
              <a:t> takes more energy to form a high curvature structure. </a:t>
            </a:r>
            <a:endParaRPr lang="en-GB" dirty="0"/>
          </a:p>
        </p:txBody>
      </p:sp>
    </p:spTree>
    <p:extLst>
      <p:ext uri="{BB962C8B-B14F-4D97-AF65-F5344CB8AC3E}">
        <p14:creationId xmlns:p14="http://schemas.microsoft.com/office/powerpoint/2010/main" val="3195438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1104504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1636784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4065358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23" name="Shape 23"/>
          <p:cNvSpPr/>
          <p:nvPr/>
        </p:nvSpPr>
        <p:spPr>
          <a:xfrm>
            <a:off x="-12604" y="6515965"/>
            <a:ext cx="7785005" cy="222251"/>
          </a:xfrm>
          <a:custGeom>
            <a:avLst/>
            <a:gdLst/>
            <a:ahLst/>
            <a:cxnLst>
              <a:cxn ang="0">
                <a:pos x="wd2" y="hd2"/>
              </a:cxn>
              <a:cxn ang="5400000">
                <a:pos x="wd2" y="hd2"/>
              </a:cxn>
              <a:cxn ang="10800000">
                <a:pos x="wd2" y="hd2"/>
              </a:cxn>
              <a:cxn ang="16200000">
                <a:pos x="wd2" y="hd2"/>
              </a:cxn>
            </a:cxnLst>
            <a:rect l="0" t="0" r="r" b="b"/>
            <a:pathLst>
              <a:path w="21600" h="21600" extrusionOk="0">
                <a:moveTo>
                  <a:pt x="16" y="0"/>
                </a:moveTo>
                <a:lnTo>
                  <a:pt x="21600" y="0"/>
                </a:lnTo>
                <a:lnTo>
                  <a:pt x="20983" y="21600"/>
                </a:lnTo>
                <a:lnTo>
                  <a:pt x="0" y="21600"/>
                </a:lnTo>
                <a:lnTo>
                  <a:pt x="16" y="0"/>
                </a:lnTo>
                <a:close/>
              </a:path>
            </a:pathLst>
          </a:custGeom>
          <a:solidFill>
            <a:srgbClr val="330217"/>
          </a:solidFill>
          <a:ln w="12700">
            <a:miter lim="400000"/>
          </a:ln>
        </p:spPr>
        <p:txBody>
          <a:bodyPr lIns="45719" rIns="45719" anchor="ctr"/>
          <a:lstStyle/>
          <a:p>
            <a:pPr algn="ctr">
              <a:defRPr>
                <a:solidFill>
                  <a:srgbClr val="FFFFFF"/>
                </a:solidFill>
              </a:defRPr>
            </a:pPr>
            <a:endParaRPr dirty="0"/>
          </a:p>
        </p:txBody>
      </p:sp>
      <p:sp>
        <p:nvSpPr>
          <p:cNvPr id="24" name="Shape 24"/>
          <p:cNvSpPr/>
          <p:nvPr/>
        </p:nvSpPr>
        <p:spPr>
          <a:xfrm rot="10800000">
            <a:off x="7605132" y="6515965"/>
            <a:ext cx="1552507" cy="222251"/>
          </a:xfrm>
          <a:custGeom>
            <a:avLst/>
            <a:gdLst/>
            <a:ahLst/>
            <a:cxnLst>
              <a:cxn ang="0">
                <a:pos x="wd2" y="hd2"/>
              </a:cxn>
              <a:cxn ang="5400000">
                <a:pos x="wd2" y="hd2"/>
              </a:cxn>
              <a:cxn ang="10800000">
                <a:pos x="wd2" y="hd2"/>
              </a:cxn>
              <a:cxn ang="16200000">
                <a:pos x="wd2" y="hd2"/>
              </a:cxn>
            </a:cxnLst>
            <a:rect l="0" t="0" r="r" b="b"/>
            <a:pathLst>
              <a:path w="21600" h="21600" extrusionOk="0">
                <a:moveTo>
                  <a:pt x="57" y="0"/>
                </a:moveTo>
                <a:lnTo>
                  <a:pt x="21600" y="0"/>
                </a:lnTo>
                <a:lnTo>
                  <a:pt x="18508" y="21600"/>
                </a:lnTo>
                <a:lnTo>
                  <a:pt x="0" y="21600"/>
                </a:lnTo>
                <a:cubicBezTo>
                  <a:pt x="19" y="14400"/>
                  <a:pt x="38" y="7200"/>
                  <a:pt x="57" y="0"/>
                </a:cubicBezTo>
                <a:close/>
              </a:path>
            </a:pathLst>
          </a:custGeom>
          <a:solidFill>
            <a:srgbClr val="808080"/>
          </a:solidFill>
          <a:ln w="12700">
            <a:miter lim="400000"/>
          </a:ln>
        </p:spPr>
        <p:txBody>
          <a:bodyPr lIns="45719" rIns="45719" anchor="ctr"/>
          <a:lstStyle/>
          <a:p>
            <a:pPr algn="ctr">
              <a:defRPr>
                <a:solidFill>
                  <a:srgbClr val="FFFFFF"/>
                </a:solidFill>
              </a:defRPr>
            </a:pPr>
            <a:endParaRPr dirty="0"/>
          </a:p>
        </p:txBody>
      </p:sp>
      <p:sp>
        <p:nvSpPr>
          <p:cNvPr id="25" name="Shape 25"/>
          <p:cNvSpPr>
            <a:spLocks noGrp="1"/>
          </p:cNvSpPr>
          <p:nvPr>
            <p:ph type="sldNum" sz="quarter" idx="2"/>
          </p:nvPr>
        </p:nvSpPr>
        <p:spPr>
          <a:xfrm>
            <a:off x="6843092" y="6190529"/>
            <a:ext cx="2057400" cy="365125"/>
          </a:xfrm>
          <a:prstGeom prst="rect">
            <a:avLst/>
          </a:prstGeom>
        </p:spPr>
        <p:txBody>
          <a:bodyPr/>
          <a:lstStyle/>
          <a:p>
            <a:fld id="{86CB4B4D-7CA3-9044-876B-883B54F8677D}" type="slidenum">
              <a:t>‹#›</a:t>
            </a:fld>
            <a:endParaRPr dirty="0"/>
          </a:p>
        </p:txBody>
      </p:sp>
      <p:sp>
        <p:nvSpPr>
          <p:cNvPr id="26" name="Shape 26"/>
          <p:cNvSpPr/>
          <p:nvPr/>
        </p:nvSpPr>
        <p:spPr>
          <a:xfrm>
            <a:off x="685802" y="6497456"/>
            <a:ext cx="5144655" cy="240285"/>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1000">
                <a:solidFill>
                  <a:srgbClr val="FFFFFF"/>
                </a:solidFill>
                <a:latin typeface="Franklin Gothic Book"/>
                <a:ea typeface="Franklin Gothic Book"/>
                <a:cs typeface="Franklin Gothic Book"/>
                <a:sym typeface="Franklin Gothic Book"/>
              </a:defRPr>
            </a:lvl1pPr>
          </a:lstStyle>
          <a:p>
            <a:r>
              <a:rPr dirty="0"/>
              <a:t>Department of Materials Science and Engineering</a:t>
            </a:r>
          </a:p>
        </p:txBody>
      </p:sp>
      <p:sp>
        <p:nvSpPr>
          <p:cNvPr id="3" name="文字方塊 2">
            <a:extLst>
              <a:ext uri="{FF2B5EF4-FFF2-40B4-BE49-F238E27FC236}">
                <a16:creationId xmlns:a16="http://schemas.microsoft.com/office/drawing/2014/main" id="{71201AB5-AC35-432A-8530-8A8F0EB248E8}"/>
              </a:ext>
            </a:extLst>
          </p:cNvPr>
          <p:cNvSpPr txBox="1"/>
          <p:nvPr userDrawn="1"/>
        </p:nvSpPr>
        <p:spPr>
          <a:xfrm>
            <a:off x="602673" y="385654"/>
            <a:ext cx="4260272" cy="523220"/>
          </a:xfrm>
          <a:prstGeom prst="rect">
            <a:avLst/>
          </a:prstGeom>
          <a:noFill/>
        </p:spPr>
        <p:txBody>
          <a:bodyPr wrap="square" rtlCol="0">
            <a:spAutoFit/>
          </a:bodyPr>
          <a:lstStyle/>
          <a:p>
            <a:endParaRPr lang="en-US" sz="2800" dirty="0"/>
          </a:p>
        </p:txBody>
      </p:sp>
      <p:sp>
        <p:nvSpPr>
          <p:cNvPr id="4" name="文字方塊 3">
            <a:extLst>
              <a:ext uri="{FF2B5EF4-FFF2-40B4-BE49-F238E27FC236}">
                <a16:creationId xmlns:a16="http://schemas.microsoft.com/office/drawing/2014/main" id="{20802826-1CEB-4DF4-AB24-3B982B8837F8}"/>
              </a:ext>
            </a:extLst>
          </p:cNvPr>
          <p:cNvSpPr txBox="1"/>
          <p:nvPr userDrawn="1"/>
        </p:nvSpPr>
        <p:spPr>
          <a:xfrm>
            <a:off x="427597" y="274638"/>
            <a:ext cx="4512794" cy="461665"/>
          </a:xfrm>
          <a:prstGeom prst="rect">
            <a:avLst/>
          </a:prstGeom>
          <a:noFill/>
        </p:spPr>
        <p:txBody>
          <a:bodyPr wrap="square" rtlCol="0">
            <a:spAutoFit/>
          </a:bodyPr>
          <a:lstStyle/>
          <a:p>
            <a:endParaRPr lang="en-US" sz="2400" dirty="0"/>
          </a:p>
        </p:txBody>
      </p:sp>
    </p:spTree>
    <p:extLst>
      <p:ext uri="{BB962C8B-B14F-4D97-AF65-F5344CB8AC3E}">
        <p14:creationId xmlns:p14="http://schemas.microsoft.com/office/powerpoint/2010/main" val="2102985308"/>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7" name="Picture 6" descr="16x9PPBackground.psd"/>
          <p:cNvPicPr>
            <a:picLocks noChangeAspect="1"/>
          </p:cNvPicPr>
          <p:nvPr userDrawn="1"/>
        </p:nvPicPr>
        <p:blipFill rotWithShape="1">
          <a:blip r:embed="rId2" cstate="print">
            <a:extLst>
              <a:ext uri="{28A0092B-C50C-407E-A947-70E740481C1C}">
                <a14:useLocalDpi xmlns:a14="http://schemas.microsoft.com/office/drawing/2010/main" val="0"/>
              </a:ext>
            </a:extLst>
          </a:blip>
          <a:srcRect l="-3373" r="13639"/>
          <a:stretch/>
        </p:blipFill>
        <p:spPr>
          <a:xfrm>
            <a:off x="-357193" y="-2"/>
            <a:ext cx="9501193" cy="6868903"/>
          </a:xfrm>
          <a:prstGeom prst="rect">
            <a:avLst/>
          </a:prstGeom>
        </p:spPr>
      </p:pic>
    </p:spTree>
    <p:extLst>
      <p:ext uri="{BB962C8B-B14F-4D97-AF65-F5344CB8AC3E}">
        <p14:creationId xmlns:p14="http://schemas.microsoft.com/office/powerpoint/2010/main" val="1887856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176123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26300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2510194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629842" y="2505075"/>
            <a:ext cx="3868340"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4629150" y="2505075"/>
            <a:ext cx="3887391"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610913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1899709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4073950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1155751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918FCA-1BE7-4946-8A6E-B99AD0CD9C8C}" type="slidenum">
              <a:rPr lang="en-US" smtClean="0"/>
              <a:t>‹#›</a:t>
            </a:fld>
            <a:endParaRPr lang="en-US"/>
          </a:p>
        </p:txBody>
      </p:sp>
    </p:spTree>
    <p:extLst>
      <p:ext uri="{BB962C8B-B14F-4D97-AF65-F5344CB8AC3E}">
        <p14:creationId xmlns:p14="http://schemas.microsoft.com/office/powerpoint/2010/main" val="2634453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918FCA-1BE7-4946-8A6E-B99AD0CD9C8C}" type="slidenum">
              <a:rPr lang="en-US" smtClean="0"/>
              <a:t>‹#›</a:t>
            </a:fld>
            <a:endParaRPr lang="en-US"/>
          </a:p>
        </p:txBody>
      </p:sp>
    </p:spTree>
    <p:extLst>
      <p:ext uri="{BB962C8B-B14F-4D97-AF65-F5344CB8AC3E}">
        <p14:creationId xmlns:p14="http://schemas.microsoft.com/office/powerpoint/2010/main" val="20931991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86" r:id="rId12"/>
    <p:sldLayoutId id="2147483673"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5.png"/><Relationship Id="rId18" Type="http://schemas.openxmlformats.org/officeDocument/2006/relationships/image" Target="../media/image23.jpg"/><Relationship Id="rId3" Type="http://schemas.openxmlformats.org/officeDocument/2006/relationships/image" Target="../media/image41.png"/><Relationship Id="rId7" Type="http://schemas.openxmlformats.org/officeDocument/2006/relationships/image" Target="../media/image35.png"/><Relationship Id="rId12" Type="http://schemas.openxmlformats.org/officeDocument/2006/relationships/image" Target="../media/image44.png"/><Relationship Id="rId17" Type="http://schemas.openxmlformats.org/officeDocument/2006/relationships/image" Target="../media/image49.png"/><Relationship Id="rId2" Type="http://schemas.openxmlformats.org/officeDocument/2006/relationships/notesSlide" Target="../notesSlides/notesSlide9.xml"/><Relationship Id="rId1" Type="http://schemas.openxmlformats.org/officeDocument/2006/relationships/slideLayout" Target="../slideLayouts/slideLayout12.xml"/><Relationship Id="rId11" Type="http://schemas.openxmlformats.org/officeDocument/2006/relationships/image" Target="../media/image43.png"/><Relationship Id="rId10" Type="http://schemas.openxmlformats.org/officeDocument/2006/relationships/image" Target="../media/image42.png"/><Relationship Id="rId19" Type="http://schemas.openxmlformats.org/officeDocument/2006/relationships/image" Target="../media/image24.jpg"/><Relationship Id="rId9" Type="http://schemas.openxmlformats.org/officeDocument/2006/relationships/image" Target="../media/image37.png"/><Relationship Id="rId14" Type="http://schemas.openxmlformats.org/officeDocument/2006/relationships/image" Target="../media/image22.jpg"/></Relationships>
</file>

<file path=ppt/slides/_rels/slide11.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80.png"/><Relationship Id="rId7" Type="http://schemas.openxmlformats.org/officeDocument/2006/relationships/image" Target="../media/image35.png"/><Relationship Id="rId12" Type="http://schemas.openxmlformats.org/officeDocument/2006/relationships/image" Target="../media/image431.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25.jpg"/><Relationship Id="rId11" Type="http://schemas.openxmlformats.org/officeDocument/2006/relationships/image" Target="../media/image26.jpg"/><Relationship Id="rId5" Type="http://schemas.openxmlformats.org/officeDocument/2006/relationships/image" Target="../media/image390.png"/><Relationship Id="rId10" Type="http://schemas.openxmlformats.org/officeDocument/2006/relationships/image" Target="../media/image420.png"/><Relationship Id="rId4" Type="http://schemas.openxmlformats.org/officeDocument/2006/relationships/image" Target="../media/image13.jpg"/><Relationship Id="rId9" Type="http://schemas.openxmlformats.org/officeDocument/2006/relationships/image" Target="../media/image37.png"/></Relationships>
</file>

<file path=ppt/slides/_rels/slide12.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8.png"/><Relationship Id="rId3" Type="http://schemas.openxmlformats.org/officeDocument/2006/relationships/image" Target="../media/image430.png"/><Relationship Id="rId7" Type="http://schemas.openxmlformats.org/officeDocument/2006/relationships/image" Target="../media/image35.png"/><Relationship Id="rId12" Type="http://schemas.openxmlformats.org/officeDocument/2006/relationships/image" Target="../media/image46.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450.png"/><Relationship Id="rId11" Type="http://schemas.openxmlformats.org/officeDocument/2006/relationships/image" Target="../media/image28.jpg"/><Relationship Id="rId5" Type="http://schemas.openxmlformats.org/officeDocument/2006/relationships/image" Target="../media/image27.jpg"/><Relationship Id="rId10" Type="http://schemas.openxmlformats.org/officeDocument/2006/relationships/image" Target="../media/image47.png"/><Relationship Id="rId4" Type="http://schemas.openxmlformats.org/officeDocument/2006/relationships/image" Target="../media/image14.jpg"/><Relationship Id="rId9" Type="http://schemas.openxmlformats.org/officeDocument/2006/relationships/image" Target="../media/image37.png"/></Relationships>
</file>

<file path=ppt/slides/_rels/slide13.xml.rels><?xml version="1.0" encoding="UTF-8" standalone="yes"?>
<Relationships xmlns="http://schemas.openxmlformats.org/package/2006/relationships"><Relationship Id="rId8" Type="http://schemas.openxmlformats.org/officeDocument/2006/relationships/image" Target="../media/image33.jpg"/><Relationship Id="rId13" Type="http://schemas.openxmlformats.org/officeDocument/2006/relationships/image" Target="../media/image53.png"/><Relationship Id="rId18" Type="http://schemas.openxmlformats.org/officeDocument/2006/relationships/image" Target="../media/image52.png"/><Relationship Id="rId3" Type="http://schemas.openxmlformats.org/officeDocument/2006/relationships/image" Target="../media/image29.jpg"/><Relationship Id="rId21" Type="http://schemas.openxmlformats.org/officeDocument/2006/relationships/image" Target="../media/image58.png"/><Relationship Id="rId7" Type="http://schemas.openxmlformats.org/officeDocument/2006/relationships/image" Target="../media/image32.jpg"/><Relationship Id="rId12" Type="http://schemas.openxmlformats.org/officeDocument/2006/relationships/image" Target="../media/image36.jpg"/><Relationship Id="rId17" Type="http://schemas.openxmlformats.org/officeDocument/2006/relationships/image" Target="../media/image51.png"/><Relationship Id="rId2" Type="http://schemas.openxmlformats.org/officeDocument/2006/relationships/notesSlide" Target="../notesSlides/notesSlide12.xml"/><Relationship Id="rId16" Type="http://schemas.openxmlformats.org/officeDocument/2006/relationships/image" Target="../media/image50.png"/><Relationship Id="rId20" Type="http://schemas.openxmlformats.org/officeDocument/2006/relationships/image" Target="../media/image400.png"/><Relationship Id="rId1" Type="http://schemas.openxmlformats.org/officeDocument/2006/relationships/slideLayout" Target="../slideLayouts/slideLayout12.xml"/><Relationship Id="rId6" Type="http://schemas.openxmlformats.org/officeDocument/2006/relationships/image" Target="../media/image31.jpg"/><Relationship Id="rId11" Type="http://schemas.openxmlformats.org/officeDocument/2006/relationships/image" Target="../media/image25.jpg"/><Relationship Id="rId5" Type="http://schemas.openxmlformats.org/officeDocument/2006/relationships/image" Target="../media/image30.jpg"/><Relationship Id="rId15" Type="http://schemas.openxmlformats.org/officeDocument/2006/relationships/image" Target="../media/image490.png"/><Relationship Id="rId10" Type="http://schemas.openxmlformats.org/officeDocument/2006/relationships/image" Target="../media/image35.jpg"/><Relationship Id="rId19" Type="http://schemas.openxmlformats.org/officeDocument/2006/relationships/image" Target="../media/image56.png"/><Relationship Id="rId4" Type="http://schemas.openxmlformats.org/officeDocument/2006/relationships/image" Target="../media/image26.jpg"/><Relationship Id="rId9" Type="http://schemas.openxmlformats.org/officeDocument/2006/relationships/image" Target="../media/image34.jpg"/><Relationship Id="rId14" Type="http://schemas.openxmlformats.org/officeDocument/2006/relationships/image" Target="../media/image480.png"/></Relationships>
</file>

<file path=ppt/slides/_rels/slide1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5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7.png"/><Relationship Id="rId1" Type="http://schemas.openxmlformats.org/officeDocument/2006/relationships/slideLayout" Target="../slideLayouts/slideLayout12.xml"/><Relationship Id="rId4" Type="http://schemas.openxmlformats.org/officeDocument/2006/relationships/image" Target="../media/image60.png"/></Relationships>
</file>

<file path=ppt/slides/_rels/slide1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12.xml"/><Relationship Id="rId5" Type="http://schemas.openxmlformats.org/officeDocument/2006/relationships/image" Target="../media/image63.png"/><Relationship Id="rId4" Type="http://schemas.openxmlformats.org/officeDocument/2006/relationships/image" Target="../media/image6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5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image" Target="../media/image49.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9.tiff"/><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8.jpg"/><Relationship Id="rId5"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21.png"/><Relationship Id="rId7"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19.jpg"/></Relationships>
</file>

<file path=ppt/slides/_rels/slide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9.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39.png"/><Relationship Id="rId3" Type="http://schemas.openxmlformats.org/officeDocument/2006/relationships/image" Target="../media/image32.png"/><Relationship Id="rId7" Type="http://schemas.openxmlformats.org/officeDocument/2006/relationships/image" Target="../media/image35.png"/><Relationship Id="rId12"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34.png"/><Relationship Id="rId11" Type="http://schemas.openxmlformats.org/officeDocument/2006/relationships/image" Target="../media/image33.png"/><Relationship Id="rId5" Type="http://schemas.openxmlformats.org/officeDocument/2006/relationships/image" Target="../media/image20.jpg"/><Relationship Id="rId10" Type="http://schemas.openxmlformats.org/officeDocument/2006/relationships/image" Target="../media/image21.jpg"/><Relationship Id="rId4" Type="http://schemas.openxmlformats.org/officeDocument/2006/relationships/image" Target="../media/image19.jpg"/><Relationship Id="rId9" Type="http://schemas.openxmlformats.org/officeDocument/2006/relationships/image" Target="../media/image37.png"/><Relationship Id="rId1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txBox="1">
            <a:spLocks/>
          </p:cNvSpPr>
          <p:nvPr/>
        </p:nvSpPr>
        <p:spPr>
          <a:xfrm>
            <a:off x="311426" y="3250123"/>
            <a:ext cx="8340588" cy="639373"/>
          </a:xfrm>
          <a:prstGeom prst="rect">
            <a:avLst/>
          </a:prstGeom>
        </p:spPr>
        <p:txBody>
          <a:bodyPr vert="horz"/>
          <a:lstStyle>
            <a:lvl1pPr algn="r" defTabSz="457200" rtl="0" eaLnBrk="1" latinLnBrk="0" hangingPunct="1">
              <a:spcBef>
                <a:spcPct val="0"/>
              </a:spcBef>
              <a:buNone/>
              <a:defRPr sz="3200" b="0" i="0" kern="1200">
                <a:solidFill>
                  <a:schemeClr val="bg1"/>
                </a:solidFill>
                <a:latin typeface="Franklin Gothic Medium"/>
                <a:ea typeface="+mj-ea"/>
                <a:cs typeface="Franklin Gothic Medium"/>
              </a:defRPr>
            </a:lvl1pPr>
          </a:lstStyle>
          <a:p>
            <a:pPr algn="ctr"/>
            <a:r>
              <a:rPr lang="en-US" sz="2800" dirty="0"/>
              <a:t>Phase-field simulation of solidification morphology </a:t>
            </a:r>
          </a:p>
          <a:p>
            <a:pPr algn="ctr"/>
            <a:r>
              <a:rPr lang="en-US" sz="2800" dirty="0"/>
              <a:t>in laser powder bed fusion  of Ni-based Binary Alloys</a:t>
            </a:r>
          </a:p>
        </p:txBody>
      </p:sp>
      <p:sp>
        <p:nvSpPr>
          <p:cNvPr id="9" name="Freeform 8"/>
          <p:cNvSpPr/>
          <p:nvPr/>
        </p:nvSpPr>
        <p:spPr>
          <a:xfrm>
            <a:off x="2907898" y="1610406"/>
            <a:ext cx="6244714" cy="135809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584 h 527584"/>
              <a:gd name="connsiteX1" fmla="*/ 658256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819192"/>
              <a:gd name="connsiteY0" fmla="*/ 532016 h 532016"/>
              <a:gd name="connsiteX1" fmla="*/ 658256 w 3819192"/>
              <a:gd name="connsiteY1" fmla="*/ 4432 h 532016"/>
              <a:gd name="connsiteX2" fmla="*/ 3819192 w 3819192"/>
              <a:gd name="connsiteY2" fmla="*/ 0 h 532016"/>
              <a:gd name="connsiteX3" fmla="*/ 3352800 w 3819192"/>
              <a:gd name="connsiteY3" fmla="*/ 532016 h 532016"/>
              <a:gd name="connsiteX4" fmla="*/ 0 w 3819192"/>
              <a:gd name="connsiteY4" fmla="*/ 532016 h 532016"/>
              <a:gd name="connsiteX0" fmla="*/ 0 w 3842807"/>
              <a:gd name="connsiteY0" fmla="*/ 527584 h 527584"/>
              <a:gd name="connsiteX1" fmla="*/ 658256 w 3842807"/>
              <a:gd name="connsiteY1" fmla="*/ 0 h 527584"/>
              <a:gd name="connsiteX2" fmla="*/ 3842807 w 3842807"/>
              <a:gd name="connsiteY2" fmla="*/ 271 h 527584"/>
              <a:gd name="connsiteX3" fmla="*/ 3352800 w 3842807"/>
              <a:gd name="connsiteY3" fmla="*/ 527584 h 527584"/>
              <a:gd name="connsiteX4" fmla="*/ 0 w 3842807"/>
              <a:gd name="connsiteY4" fmla="*/ 527584 h 527584"/>
              <a:gd name="connsiteX0" fmla="*/ 0 w 3848710"/>
              <a:gd name="connsiteY0" fmla="*/ 527584 h 527584"/>
              <a:gd name="connsiteX1" fmla="*/ 658256 w 3848710"/>
              <a:gd name="connsiteY1" fmla="*/ 0 h 527584"/>
              <a:gd name="connsiteX2" fmla="*/ 3842807 w 3848710"/>
              <a:gd name="connsiteY2" fmla="*/ 271 h 527584"/>
              <a:gd name="connsiteX3" fmla="*/ 3848710 w 3848710"/>
              <a:gd name="connsiteY3" fmla="*/ 527584 h 527584"/>
              <a:gd name="connsiteX4" fmla="*/ 0 w 3848710"/>
              <a:gd name="connsiteY4" fmla="*/ 527584 h 527584"/>
              <a:gd name="connsiteX0" fmla="*/ 0 w 4383343"/>
              <a:gd name="connsiteY0" fmla="*/ 527584 h 527584"/>
              <a:gd name="connsiteX1" fmla="*/ 658256 w 4383343"/>
              <a:gd name="connsiteY1" fmla="*/ 0 h 527584"/>
              <a:gd name="connsiteX2" fmla="*/ 4383338 w 4383343"/>
              <a:gd name="connsiteY2" fmla="*/ 271 h 527584"/>
              <a:gd name="connsiteX3" fmla="*/ 3848710 w 4383343"/>
              <a:gd name="connsiteY3" fmla="*/ 527584 h 527584"/>
              <a:gd name="connsiteX4" fmla="*/ 0 w 4383343"/>
              <a:gd name="connsiteY4" fmla="*/ 527584 h 527584"/>
              <a:gd name="connsiteX0" fmla="*/ 0 w 4383788"/>
              <a:gd name="connsiteY0" fmla="*/ 527584 h 527584"/>
              <a:gd name="connsiteX1" fmla="*/ 658256 w 4383788"/>
              <a:gd name="connsiteY1" fmla="*/ 0 h 527584"/>
              <a:gd name="connsiteX2" fmla="*/ 4383338 w 4383788"/>
              <a:gd name="connsiteY2" fmla="*/ 271 h 527584"/>
              <a:gd name="connsiteX3" fmla="*/ 4382034 w 4383788"/>
              <a:gd name="connsiteY3" fmla="*/ 527584 h 527584"/>
              <a:gd name="connsiteX4" fmla="*/ 0 w 4383788"/>
              <a:gd name="connsiteY4" fmla="*/ 527584 h 527584"/>
              <a:gd name="connsiteX0" fmla="*/ 0 w 4383788"/>
              <a:gd name="connsiteY0" fmla="*/ 527584 h 527584"/>
              <a:gd name="connsiteX1" fmla="*/ 913405 w 4383788"/>
              <a:gd name="connsiteY1" fmla="*/ 0 h 527584"/>
              <a:gd name="connsiteX2" fmla="*/ 4383338 w 4383788"/>
              <a:gd name="connsiteY2" fmla="*/ 271 h 527584"/>
              <a:gd name="connsiteX3" fmla="*/ 4382034 w 4383788"/>
              <a:gd name="connsiteY3" fmla="*/ 527584 h 527584"/>
              <a:gd name="connsiteX4" fmla="*/ 0 w 4383788"/>
              <a:gd name="connsiteY4" fmla="*/ 527584 h 527584"/>
              <a:gd name="connsiteX0" fmla="*/ 0 w 4052095"/>
              <a:gd name="connsiteY0" fmla="*/ 527584 h 527584"/>
              <a:gd name="connsiteX1" fmla="*/ 581712 w 4052095"/>
              <a:gd name="connsiteY1" fmla="*/ 0 h 527584"/>
              <a:gd name="connsiteX2" fmla="*/ 4051645 w 4052095"/>
              <a:gd name="connsiteY2" fmla="*/ 271 h 527584"/>
              <a:gd name="connsiteX3" fmla="*/ 4050341 w 4052095"/>
              <a:gd name="connsiteY3" fmla="*/ 527584 h 527584"/>
              <a:gd name="connsiteX4" fmla="*/ 0 w 4052095"/>
              <a:gd name="connsiteY4" fmla="*/ 527584 h 527584"/>
              <a:gd name="connsiteX0" fmla="*/ 0 w 4052095"/>
              <a:gd name="connsiteY0" fmla="*/ 533051 h 533051"/>
              <a:gd name="connsiteX1" fmla="*/ 308326 w 4052095"/>
              <a:gd name="connsiteY1" fmla="*/ 0 h 533051"/>
              <a:gd name="connsiteX2" fmla="*/ 4051645 w 4052095"/>
              <a:gd name="connsiteY2" fmla="*/ 5738 h 533051"/>
              <a:gd name="connsiteX3" fmla="*/ 4050341 w 4052095"/>
              <a:gd name="connsiteY3" fmla="*/ 533051 h 533051"/>
              <a:gd name="connsiteX4" fmla="*/ 0 w 4052095"/>
              <a:gd name="connsiteY4" fmla="*/ 533051 h 533051"/>
              <a:gd name="connsiteX0" fmla="*/ 0 w 4052095"/>
              <a:gd name="connsiteY0" fmla="*/ 533051 h 533051"/>
              <a:gd name="connsiteX1" fmla="*/ 470504 w 4052095"/>
              <a:gd name="connsiteY1" fmla="*/ 0 h 533051"/>
              <a:gd name="connsiteX2" fmla="*/ 4051645 w 4052095"/>
              <a:gd name="connsiteY2" fmla="*/ 5738 h 533051"/>
              <a:gd name="connsiteX3" fmla="*/ 4050341 w 4052095"/>
              <a:gd name="connsiteY3" fmla="*/ 533051 h 533051"/>
              <a:gd name="connsiteX4" fmla="*/ 0 w 4052095"/>
              <a:gd name="connsiteY4" fmla="*/ 533051 h 533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2095" h="533051">
                <a:moveTo>
                  <a:pt x="0" y="533051"/>
                </a:moveTo>
                <a:lnTo>
                  <a:pt x="470504" y="0"/>
                </a:lnTo>
                <a:lnTo>
                  <a:pt x="4051645" y="5738"/>
                </a:lnTo>
                <a:cubicBezTo>
                  <a:pt x="4053613" y="181509"/>
                  <a:pt x="4048373" y="357280"/>
                  <a:pt x="4050341" y="533051"/>
                </a:cubicBezTo>
                <a:lnTo>
                  <a:pt x="0" y="533051"/>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群組 3">
            <a:extLst>
              <a:ext uri="{FF2B5EF4-FFF2-40B4-BE49-F238E27FC236}">
                <a16:creationId xmlns:a16="http://schemas.microsoft.com/office/drawing/2014/main" id="{C1DC6AD7-3D54-4ADC-AC67-6FBBD488A553}"/>
              </a:ext>
            </a:extLst>
          </p:cNvPr>
          <p:cNvGrpSpPr/>
          <p:nvPr/>
        </p:nvGrpSpPr>
        <p:grpSpPr>
          <a:xfrm>
            <a:off x="3968593" y="1731367"/>
            <a:ext cx="4683420" cy="1106279"/>
            <a:chOff x="3968593" y="1731367"/>
            <a:chExt cx="4683420" cy="1106279"/>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68593" y="1731367"/>
              <a:ext cx="4603907" cy="1106279"/>
            </a:xfrm>
            <a:prstGeom prst="rect">
              <a:avLst/>
            </a:prstGeom>
          </p:spPr>
        </p:pic>
        <p:pic>
          <p:nvPicPr>
            <p:cNvPr id="3" name="圖片 2">
              <a:extLst>
                <a:ext uri="{FF2B5EF4-FFF2-40B4-BE49-F238E27FC236}">
                  <a16:creationId xmlns:a16="http://schemas.microsoft.com/office/drawing/2014/main" id="{62548E82-CC9C-4027-A623-8A6CBA964CC0}"/>
                </a:ext>
              </a:extLst>
            </p:cNvPr>
            <p:cNvPicPr>
              <a:picLocks noChangeAspect="1"/>
            </p:cNvPicPr>
            <p:nvPr/>
          </p:nvPicPr>
          <p:blipFill rotWithShape="1">
            <a:blip r:embed="rId3"/>
            <a:srcRect l="69638" t="22146" r="14275" b="70598"/>
            <a:stretch/>
          </p:blipFill>
          <p:spPr>
            <a:xfrm>
              <a:off x="5249519" y="1772957"/>
              <a:ext cx="3402494" cy="1023098"/>
            </a:xfrm>
            <a:prstGeom prst="rect">
              <a:avLst/>
            </a:prstGeom>
          </p:spPr>
        </p:pic>
      </p:grpSp>
      <p:sp>
        <p:nvSpPr>
          <p:cNvPr id="2" name="文字方塊 1">
            <a:extLst>
              <a:ext uri="{FF2B5EF4-FFF2-40B4-BE49-F238E27FC236}">
                <a16:creationId xmlns:a16="http://schemas.microsoft.com/office/drawing/2014/main" id="{35AF8002-4216-4921-98AA-1F06AED18571}"/>
              </a:ext>
            </a:extLst>
          </p:cNvPr>
          <p:cNvSpPr txBox="1"/>
          <p:nvPr/>
        </p:nvSpPr>
        <p:spPr>
          <a:xfrm>
            <a:off x="6369580" y="5542833"/>
            <a:ext cx="2040082" cy="984885"/>
          </a:xfrm>
          <a:prstGeom prst="rect">
            <a:avLst/>
          </a:prstGeom>
          <a:noFill/>
        </p:spPr>
        <p:txBody>
          <a:bodyPr wrap="square" rtlCol="0">
            <a:spAutoFit/>
          </a:bodyPr>
          <a:lstStyle/>
          <a:p>
            <a:r>
              <a:rPr lang="en-US" altLang="zh-CN" sz="2000" b="1" dirty="0">
                <a:solidFill>
                  <a:schemeClr val="bg1"/>
                </a:solidFill>
              </a:rPr>
              <a:t>Xueqin Huang</a:t>
            </a:r>
          </a:p>
          <a:p>
            <a:r>
              <a:rPr lang="en-US" sz="2000" b="1" dirty="0">
                <a:solidFill>
                  <a:schemeClr val="bg1"/>
                </a:solidFill>
              </a:rPr>
              <a:t>09/05/201</a:t>
            </a:r>
            <a:r>
              <a:rPr lang="en-US" altLang="zh-CN" sz="2000" b="1" dirty="0">
                <a:solidFill>
                  <a:schemeClr val="bg1"/>
                </a:solidFill>
              </a:rPr>
              <a:t>9</a:t>
            </a:r>
            <a:endParaRPr lang="en-US" sz="2000" b="1" dirty="0">
              <a:solidFill>
                <a:schemeClr val="bg1"/>
              </a:solidFill>
            </a:endParaRPr>
          </a:p>
          <a:p>
            <a:endParaRPr lang="en-US" dirty="0"/>
          </a:p>
        </p:txBody>
      </p:sp>
    </p:spTree>
    <p:extLst>
      <p:ext uri="{BB962C8B-B14F-4D97-AF65-F5344CB8AC3E}">
        <p14:creationId xmlns:p14="http://schemas.microsoft.com/office/powerpoint/2010/main" val="3389461161"/>
      </p:ext>
    </p:extLst>
  </p:cSld>
  <p:clrMapOvr>
    <a:masterClrMapping/>
  </p:clrMapOvr>
  <mc:AlternateContent xmlns:mc="http://schemas.openxmlformats.org/markup-compatibility/2006" xmlns:p14="http://schemas.microsoft.com/office/powerpoint/2010/main">
    <mc:Choice Requires="p14">
      <p:transition spd="slow" p14:dur="2000" advTm="14352"/>
    </mc:Choice>
    <mc:Fallback xmlns="">
      <p:transition spd="slow" advTm="1435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1F4823-9739-4F3D-8EC3-9D8E0ADCB0EC}"/>
              </a:ext>
            </a:extLst>
          </p:cNvPr>
          <p:cNvSpPr>
            <a:spLocks noGrp="1"/>
          </p:cNvSpPr>
          <p:nvPr>
            <p:ph type="sldNum" sz="quarter" idx="2"/>
          </p:nvPr>
        </p:nvSpPr>
        <p:spPr/>
        <p:txBody>
          <a:bodyPr/>
          <a:lstStyle/>
          <a:p>
            <a:fld id="{86CB4B4D-7CA3-9044-876B-883B54F8677D}" type="slidenum">
              <a:rPr lang="en-GB" smtClean="0"/>
              <a:t>10</a:t>
            </a:fld>
            <a:endParaRPr lang="en-GB" dirty="0"/>
          </a:p>
        </p:txBody>
      </p:sp>
      <p:sp>
        <p:nvSpPr>
          <p:cNvPr id="3" name="文字方塊 2">
            <a:extLst>
              <a:ext uri="{FF2B5EF4-FFF2-40B4-BE49-F238E27FC236}">
                <a16:creationId xmlns:a16="http://schemas.microsoft.com/office/drawing/2014/main" id="{0098E70C-F5FF-45C2-AA83-365EFB463DBD}"/>
              </a:ext>
            </a:extLst>
          </p:cNvPr>
          <p:cNvSpPr txBox="1"/>
          <p:nvPr/>
        </p:nvSpPr>
        <p:spPr>
          <a:xfrm>
            <a:off x="343230" y="323279"/>
            <a:ext cx="6707054" cy="1015663"/>
          </a:xfrm>
          <a:prstGeom prst="rect">
            <a:avLst/>
          </a:prstGeom>
          <a:noFill/>
        </p:spPr>
        <p:txBody>
          <a:bodyPr wrap="square" rtlCol="0">
            <a:spAutoFit/>
          </a:bodyPr>
          <a:lstStyle/>
          <a:p>
            <a:pPr lvl="0"/>
            <a:r>
              <a:rPr lang="en-US" sz="3000" dirty="0"/>
              <a:t>Result at medium solidification velocity (G=1E7K/m, V=0.01m/s)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65946A1-2A65-4DF9-B528-522C68F92228}"/>
                  </a:ext>
                </a:extLst>
              </p:cNvPr>
              <p:cNvSpPr txBox="1"/>
              <p:nvPr/>
            </p:nvSpPr>
            <p:spPr>
              <a:xfrm>
                <a:off x="6053491" y="1826921"/>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oMath>
                  </m:oMathPara>
                </a14:m>
                <a:endParaRPr lang="en-GB" dirty="0"/>
              </a:p>
            </p:txBody>
          </p:sp>
        </mc:Choice>
        <mc:Fallback xmlns="">
          <p:sp>
            <p:nvSpPr>
              <p:cNvPr id="6" name="TextBox 5">
                <a:extLst>
                  <a:ext uri="{FF2B5EF4-FFF2-40B4-BE49-F238E27FC236}">
                    <a16:creationId xmlns:a16="http://schemas.microsoft.com/office/drawing/2014/main" id="{D65946A1-2A65-4DF9-B528-522C68F92228}"/>
                  </a:ext>
                </a:extLst>
              </p:cNvPr>
              <p:cNvSpPr txBox="1">
                <a:spLocks noRot="1" noChangeAspect="1" noMove="1" noResize="1" noEditPoints="1" noAdjustHandles="1" noChangeArrowheads="1" noChangeShapeType="1" noTextEdit="1"/>
              </p:cNvSpPr>
              <p:nvPr/>
            </p:nvSpPr>
            <p:spPr>
              <a:xfrm>
                <a:off x="6053491" y="1826921"/>
                <a:ext cx="3044858" cy="369332"/>
              </a:xfrm>
              <a:prstGeom prst="rect">
                <a:avLst/>
              </a:prstGeom>
              <a:blipFill>
                <a:blip r:embed="rId3"/>
                <a:stretch>
                  <a:fillRect/>
                </a:stretch>
              </a:blipFill>
            </p:spPr>
            <p:txBody>
              <a:bodyPr/>
              <a:lstStyle/>
              <a:p>
                <a:r>
                  <a:rPr lang="en-GB">
                    <a:noFill/>
                  </a:rPr>
                  <a:t> </a:t>
                </a:r>
              </a:p>
            </p:txBody>
          </p:sp>
        </mc:Fallback>
      </mc:AlternateContent>
      <p:sp>
        <p:nvSpPr>
          <p:cNvPr id="7" name="Rectangle 6">
            <a:extLst>
              <a:ext uri="{FF2B5EF4-FFF2-40B4-BE49-F238E27FC236}">
                <a16:creationId xmlns:a16="http://schemas.microsoft.com/office/drawing/2014/main" id="{17F17F55-23FD-4851-A733-F414BB65D31D}"/>
              </a:ext>
            </a:extLst>
          </p:cNvPr>
          <p:cNvSpPr/>
          <p:nvPr/>
        </p:nvSpPr>
        <p:spPr>
          <a:xfrm>
            <a:off x="3920880" y="1320457"/>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8" name="Rectangle 7">
            <a:extLst>
              <a:ext uri="{FF2B5EF4-FFF2-40B4-BE49-F238E27FC236}">
                <a16:creationId xmlns:a16="http://schemas.microsoft.com/office/drawing/2014/main" id="{66341837-B1D5-412D-9C34-CF74529330CA}"/>
              </a:ext>
            </a:extLst>
          </p:cNvPr>
          <p:cNvSpPr/>
          <p:nvPr/>
        </p:nvSpPr>
        <p:spPr>
          <a:xfrm>
            <a:off x="855221" y="1319309"/>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9" name="Rectangle 8">
            <a:extLst>
              <a:ext uri="{FF2B5EF4-FFF2-40B4-BE49-F238E27FC236}">
                <a16:creationId xmlns:a16="http://schemas.microsoft.com/office/drawing/2014/main" id="{2071A5B3-61C7-4A05-8BC9-28A32D984C28}"/>
              </a:ext>
            </a:extLst>
          </p:cNvPr>
          <p:cNvSpPr/>
          <p:nvPr/>
        </p:nvSpPr>
        <p:spPr>
          <a:xfrm>
            <a:off x="7112491" y="1319309"/>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p:grpSp>
        <p:nvGrpSpPr>
          <p:cNvPr id="10" name="Group 9">
            <a:extLst>
              <a:ext uri="{FF2B5EF4-FFF2-40B4-BE49-F238E27FC236}">
                <a16:creationId xmlns:a16="http://schemas.microsoft.com/office/drawing/2014/main" id="{C9D7C8E7-0ACB-48FA-9AE6-B4AFCD859F74}"/>
              </a:ext>
            </a:extLst>
          </p:cNvPr>
          <p:cNvGrpSpPr/>
          <p:nvPr/>
        </p:nvGrpSpPr>
        <p:grpSpPr>
          <a:xfrm>
            <a:off x="3370648" y="5635505"/>
            <a:ext cx="788483" cy="334133"/>
            <a:chOff x="2838203" y="5856396"/>
            <a:chExt cx="788483" cy="334133"/>
          </a:xfrm>
        </p:grpSpPr>
        <p:cxnSp>
          <p:nvCxnSpPr>
            <p:cNvPr id="11" name="Straight Connector 10">
              <a:extLst>
                <a:ext uri="{FF2B5EF4-FFF2-40B4-BE49-F238E27FC236}">
                  <a16:creationId xmlns:a16="http://schemas.microsoft.com/office/drawing/2014/main" id="{722AE816-CC1D-4EB8-B195-9AB3BFB707B3}"/>
                </a:ext>
              </a:extLst>
            </p:cNvPr>
            <p:cNvCxnSpPr>
              <a:cxnSpLocks/>
            </p:cNvCxnSpPr>
            <p:nvPr/>
          </p:nvCxnSpPr>
          <p:spPr>
            <a:xfrm>
              <a:off x="2838203" y="6190529"/>
              <a:ext cx="78848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C0E25C33-6E99-46C3-86A2-B13ABB21FCE4}"/>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5" name="TextBox 14">
                  <a:extLst>
                    <a:ext uri="{FF2B5EF4-FFF2-40B4-BE49-F238E27FC236}">
                      <a16:creationId xmlns:a16="http://schemas.microsoft.com/office/drawing/2014/main" id="{397171F3-78AD-4EB3-9BE4-03A8905AB011}"/>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7"/>
                  <a:stretch>
                    <a:fillRect l="-9890" r="-9890" b="-22222"/>
                  </a:stretch>
                </a:blipFill>
              </p:spPr>
              <p:txBody>
                <a:bodyPr/>
                <a:lstStyle/>
                <a:p>
                  <a:r>
                    <a:rPr lang="en-GB">
                      <a:noFill/>
                    </a:rPr>
                    <a:t> </a:t>
                  </a:r>
                </a:p>
              </p:txBody>
            </p:sp>
          </mc:Fallback>
        </mc:AlternateContent>
      </p:grpSp>
      <p:grpSp>
        <p:nvGrpSpPr>
          <p:cNvPr id="13" name="Group 12">
            <a:extLst>
              <a:ext uri="{FF2B5EF4-FFF2-40B4-BE49-F238E27FC236}">
                <a16:creationId xmlns:a16="http://schemas.microsoft.com/office/drawing/2014/main" id="{A2B822EB-0ED6-48A4-9DBC-3195FF8F7F66}"/>
              </a:ext>
            </a:extLst>
          </p:cNvPr>
          <p:cNvGrpSpPr/>
          <p:nvPr/>
        </p:nvGrpSpPr>
        <p:grpSpPr>
          <a:xfrm>
            <a:off x="6443674" y="5635505"/>
            <a:ext cx="760315" cy="334133"/>
            <a:chOff x="2838203" y="5856396"/>
            <a:chExt cx="760315" cy="334133"/>
          </a:xfrm>
        </p:grpSpPr>
        <p:cxnSp>
          <p:nvCxnSpPr>
            <p:cNvPr id="14" name="Straight Connector 13">
              <a:extLst>
                <a:ext uri="{FF2B5EF4-FFF2-40B4-BE49-F238E27FC236}">
                  <a16:creationId xmlns:a16="http://schemas.microsoft.com/office/drawing/2014/main" id="{E0884D39-9830-464C-ACE5-A6DFD89FE86B}"/>
                </a:ext>
              </a:extLst>
            </p:cNvPr>
            <p:cNvCxnSpPr>
              <a:cxnSpLocks/>
            </p:cNvCxnSpPr>
            <p:nvPr/>
          </p:nvCxnSpPr>
          <p:spPr>
            <a:xfrm>
              <a:off x="2838203" y="6190529"/>
              <a:ext cx="760315"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4B0C4DFC-28C4-4C14-B73C-3A6E2764480D}"/>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9" name="TextBox 18">
                  <a:extLst>
                    <a:ext uri="{FF2B5EF4-FFF2-40B4-BE49-F238E27FC236}">
                      <a16:creationId xmlns:a16="http://schemas.microsoft.com/office/drawing/2014/main" id="{7DA45A43-434A-4FA6-8AA1-557FC0CA4F2B}"/>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8"/>
                  <a:stretch>
                    <a:fillRect l="-9890" r="-9890" b="-22222"/>
                  </a:stretch>
                </a:blipFill>
              </p:spPr>
              <p:txBody>
                <a:bodyPr/>
                <a:lstStyle/>
                <a:p>
                  <a:r>
                    <a:rPr lang="en-GB">
                      <a:noFill/>
                    </a:rPr>
                    <a:t> </a:t>
                  </a:r>
                </a:p>
              </p:txBody>
            </p:sp>
          </mc:Fallback>
        </mc:AlternateContent>
      </p:grpSp>
      <p:grpSp>
        <p:nvGrpSpPr>
          <p:cNvPr id="16" name="Group 15">
            <a:extLst>
              <a:ext uri="{FF2B5EF4-FFF2-40B4-BE49-F238E27FC236}">
                <a16:creationId xmlns:a16="http://schemas.microsoft.com/office/drawing/2014/main" id="{9567D879-8CCF-4ADF-9515-693140205238}"/>
              </a:ext>
            </a:extLst>
          </p:cNvPr>
          <p:cNvGrpSpPr/>
          <p:nvPr/>
        </p:nvGrpSpPr>
        <p:grpSpPr>
          <a:xfrm>
            <a:off x="236344" y="5635505"/>
            <a:ext cx="855023" cy="334133"/>
            <a:chOff x="2838203" y="5856396"/>
            <a:chExt cx="855023" cy="334133"/>
          </a:xfrm>
        </p:grpSpPr>
        <p:cxnSp>
          <p:nvCxnSpPr>
            <p:cNvPr id="17" name="Straight Connector 16">
              <a:extLst>
                <a:ext uri="{FF2B5EF4-FFF2-40B4-BE49-F238E27FC236}">
                  <a16:creationId xmlns:a16="http://schemas.microsoft.com/office/drawing/2014/main" id="{108AC5AC-05DB-443C-8694-D46EFC30381E}"/>
                </a:ext>
              </a:extLst>
            </p:cNvPr>
            <p:cNvCxnSpPr/>
            <p:nvPr/>
          </p:nvCxnSpPr>
          <p:spPr>
            <a:xfrm>
              <a:off x="2838203" y="6190529"/>
              <a:ext cx="85502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C003DFBE-F802-4AF6-946A-14EF245477B2}"/>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22" name="TextBox 21">
                  <a:extLst>
                    <a:ext uri="{FF2B5EF4-FFF2-40B4-BE49-F238E27FC236}">
                      <a16:creationId xmlns:a16="http://schemas.microsoft.com/office/drawing/2014/main" id="{1B5BBA46-9CFF-4442-B46C-DA8E49D6DD37}"/>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9"/>
                  <a:stretch>
                    <a:fillRect l="-30769" t="-28889" r="-16667" b="-51111"/>
                  </a:stretch>
                </a:blipFill>
              </p:spPr>
              <p:txBody>
                <a:bodyPr/>
                <a:lstStyle/>
                <a:p>
                  <a:r>
                    <a:rPr lang="en-GB">
                      <a:noFill/>
                    </a:rPr>
                    <a:t> </a:t>
                  </a:r>
                </a:p>
              </p:txBody>
            </p:sp>
          </mc:Fallback>
        </mc:AlternateContent>
      </p:gr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19A4E82A-1A57-44AE-9850-D04B270A50F5}"/>
                  </a:ext>
                </a:extLst>
              </p:cNvPr>
              <p:cNvSpPr txBox="1"/>
              <p:nvPr/>
            </p:nvSpPr>
            <p:spPr>
              <a:xfrm>
                <a:off x="-263090" y="1821208"/>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19" name="TextBox 18">
                <a:extLst>
                  <a:ext uri="{FF2B5EF4-FFF2-40B4-BE49-F238E27FC236}">
                    <a16:creationId xmlns:a16="http://schemas.microsoft.com/office/drawing/2014/main" id="{19A4E82A-1A57-44AE-9850-D04B270A50F5}"/>
                  </a:ext>
                </a:extLst>
              </p:cNvPr>
              <p:cNvSpPr txBox="1">
                <a:spLocks noRot="1" noChangeAspect="1" noMove="1" noResize="1" noEditPoints="1" noAdjustHandles="1" noChangeArrowheads="1" noChangeShapeType="1" noTextEdit="1"/>
              </p:cNvSpPr>
              <p:nvPr/>
            </p:nvSpPr>
            <p:spPr>
              <a:xfrm>
                <a:off x="-263090" y="1821208"/>
                <a:ext cx="3044858" cy="369332"/>
              </a:xfrm>
              <a:prstGeom prst="rect">
                <a:avLst/>
              </a:prstGeom>
              <a:blipFill>
                <a:blip r:embed="rId10"/>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0" name="Rectangle 19">
                <a:extLst>
                  <a:ext uri="{FF2B5EF4-FFF2-40B4-BE49-F238E27FC236}">
                    <a16:creationId xmlns:a16="http://schemas.microsoft.com/office/drawing/2014/main" id="{21DD3BEF-A070-4C87-AB2D-93F428464CED}"/>
                  </a:ext>
                </a:extLst>
              </p:cNvPr>
              <p:cNvSpPr/>
              <p:nvPr/>
            </p:nvSpPr>
            <p:spPr>
              <a:xfrm>
                <a:off x="561718" y="614474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~0.961</m:t>
                      </m:r>
                    </m:oMath>
                  </m:oMathPara>
                </a14:m>
                <a:endParaRPr lang="en-GB" dirty="0"/>
              </a:p>
            </p:txBody>
          </p:sp>
        </mc:Choice>
        <mc:Fallback xmlns="">
          <p:sp>
            <p:nvSpPr>
              <p:cNvPr id="20" name="Rectangle 19">
                <a:extLst>
                  <a:ext uri="{FF2B5EF4-FFF2-40B4-BE49-F238E27FC236}">
                    <a16:creationId xmlns:a16="http://schemas.microsoft.com/office/drawing/2014/main" id="{21DD3BEF-A070-4C87-AB2D-93F428464CED}"/>
                  </a:ext>
                </a:extLst>
              </p:cNvPr>
              <p:cNvSpPr>
                <a:spLocks noRot="1" noChangeAspect="1" noMove="1" noResize="1" noEditPoints="1" noAdjustHandles="1" noChangeArrowheads="1" noChangeShapeType="1" noTextEdit="1"/>
              </p:cNvSpPr>
              <p:nvPr/>
            </p:nvSpPr>
            <p:spPr>
              <a:xfrm>
                <a:off x="561718" y="6144741"/>
                <a:ext cx="1855288" cy="369332"/>
              </a:xfrm>
              <a:prstGeom prst="rect">
                <a:avLst/>
              </a:prstGeom>
              <a:blipFill>
                <a:blip r:embed="rId11"/>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59313F1B-3D6A-4ACE-B022-7E9A95084B47}"/>
                  </a:ext>
                </a:extLst>
              </p:cNvPr>
              <p:cNvSpPr/>
              <p:nvPr/>
            </p:nvSpPr>
            <p:spPr>
              <a:xfrm>
                <a:off x="3783296" y="6139752"/>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~0.711</m:t>
                      </m:r>
                    </m:oMath>
                  </m:oMathPara>
                </a14:m>
                <a:endParaRPr lang="en-GB" dirty="0"/>
              </a:p>
            </p:txBody>
          </p:sp>
        </mc:Choice>
        <mc:Fallback xmlns="">
          <p:sp>
            <p:nvSpPr>
              <p:cNvPr id="21" name="Rectangle 20">
                <a:extLst>
                  <a:ext uri="{FF2B5EF4-FFF2-40B4-BE49-F238E27FC236}">
                    <a16:creationId xmlns:a16="http://schemas.microsoft.com/office/drawing/2014/main" id="{59313F1B-3D6A-4ACE-B022-7E9A95084B47}"/>
                  </a:ext>
                </a:extLst>
              </p:cNvPr>
              <p:cNvSpPr>
                <a:spLocks noRot="1" noChangeAspect="1" noMove="1" noResize="1" noEditPoints="1" noAdjustHandles="1" noChangeArrowheads="1" noChangeShapeType="1" noTextEdit="1"/>
              </p:cNvSpPr>
              <p:nvPr/>
            </p:nvSpPr>
            <p:spPr>
              <a:xfrm>
                <a:off x="3783296" y="6139752"/>
                <a:ext cx="1855288" cy="369332"/>
              </a:xfrm>
              <a:prstGeom prst="rect">
                <a:avLst/>
              </a:prstGeom>
              <a:blipFill>
                <a:blip r:embed="rId1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6EB16263-1C6F-453D-82CF-F81A3C4CC460}"/>
                  </a:ext>
                </a:extLst>
              </p:cNvPr>
              <p:cNvSpPr txBox="1"/>
              <p:nvPr/>
            </p:nvSpPr>
            <p:spPr>
              <a:xfrm>
                <a:off x="3049571" y="1932973"/>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&lt;</m:t>
                      </m:r>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22" name="TextBox 21">
                <a:extLst>
                  <a:ext uri="{FF2B5EF4-FFF2-40B4-BE49-F238E27FC236}">
                    <a16:creationId xmlns:a16="http://schemas.microsoft.com/office/drawing/2014/main" id="{6EB16263-1C6F-453D-82CF-F81A3C4CC460}"/>
                  </a:ext>
                </a:extLst>
              </p:cNvPr>
              <p:cNvSpPr txBox="1">
                <a:spLocks noRot="1" noChangeAspect="1" noMove="1" noResize="1" noEditPoints="1" noAdjustHandles="1" noChangeArrowheads="1" noChangeShapeType="1" noTextEdit="1"/>
              </p:cNvSpPr>
              <p:nvPr/>
            </p:nvSpPr>
            <p:spPr>
              <a:xfrm>
                <a:off x="3049571" y="1932973"/>
                <a:ext cx="3044858" cy="369332"/>
              </a:xfrm>
              <a:prstGeom prst="rect">
                <a:avLst/>
              </a:prstGeom>
              <a:blipFill>
                <a:blip r:embed="rId13"/>
                <a:stretch>
                  <a:fillRect/>
                </a:stretch>
              </a:blipFill>
            </p:spPr>
            <p:txBody>
              <a:bodyPr/>
              <a:lstStyle/>
              <a:p>
                <a:r>
                  <a:rPr lang="en-GB">
                    <a:noFill/>
                  </a:rPr>
                  <a:t> </a:t>
                </a:r>
              </a:p>
            </p:txBody>
          </p:sp>
        </mc:Fallback>
      </mc:AlternateContent>
      <p:pic>
        <p:nvPicPr>
          <p:cNvPr id="28" name="Picture 27" descr="A screenshot of a cell phone&#10;&#10;Description automatically generated">
            <a:extLst>
              <a:ext uri="{FF2B5EF4-FFF2-40B4-BE49-F238E27FC236}">
                <a16:creationId xmlns:a16="http://schemas.microsoft.com/office/drawing/2014/main" id="{1C39FEDB-9D70-42DD-B4D9-4A085E8BB93D}"/>
              </a:ext>
            </a:extLst>
          </p:cNvPr>
          <p:cNvPicPr>
            <a:picLocks noChangeAspect="1"/>
          </p:cNvPicPr>
          <p:nvPr/>
        </p:nvPicPr>
        <p:blipFill>
          <a:blip r:embed="rId1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2548" y="2203993"/>
            <a:ext cx="3706193" cy="3737078"/>
          </a:xfrm>
          <a:prstGeom prst="rect">
            <a:avLst/>
          </a:prstGeom>
        </p:spPr>
      </p:pic>
      <mc:AlternateContent xmlns:mc="http://schemas.openxmlformats.org/markup-compatibility/2006" xmlns:a14="http://schemas.microsoft.com/office/drawing/2010/main">
        <mc:Choice Requires="a14">
          <p:sp>
            <p:nvSpPr>
              <p:cNvPr id="30" name="Rectangle 29">
                <a:extLst>
                  <a:ext uri="{FF2B5EF4-FFF2-40B4-BE49-F238E27FC236}">
                    <a16:creationId xmlns:a16="http://schemas.microsoft.com/office/drawing/2014/main" id="{4D342716-E4B9-4240-AE2C-5F00A6D67EB2}"/>
                  </a:ext>
                </a:extLst>
              </p:cNvPr>
              <p:cNvSpPr/>
              <p:nvPr/>
            </p:nvSpPr>
            <p:spPr>
              <a:xfrm>
                <a:off x="6944148" y="611827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~0.8</m:t>
                      </m:r>
                    </m:oMath>
                  </m:oMathPara>
                </a14:m>
                <a:endParaRPr lang="en-GB" dirty="0"/>
              </a:p>
            </p:txBody>
          </p:sp>
        </mc:Choice>
        <mc:Fallback xmlns="">
          <p:sp>
            <p:nvSpPr>
              <p:cNvPr id="30" name="Rectangle 29">
                <a:extLst>
                  <a:ext uri="{FF2B5EF4-FFF2-40B4-BE49-F238E27FC236}">
                    <a16:creationId xmlns:a16="http://schemas.microsoft.com/office/drawing/2014/main" id="{4D342716-E4B9-4240-AE2C-5F00A6D67EB2}"/>
                  </a:ext>
                </a:extLst>
              </p:cNvPr>
              <p:cNvSpPr>
                <a:spLocks noRot="1" noChangeAspect="1" noMove="1" noResize="1" noEditPoints="1" noAdjustHandles="1" noChangeArrowheads="1" noChangeShapeType="1" noTextEdit="1"/>
              </p:cNvSpPr>
              <p:nvPr/>
            </p:nvSpPr>
            <p:spPr>
              <a:xfrm>
                <a:off x="6944148" y="6118271"/>
                <a:ext cx="1855288" cy="369332"/>
              </a:xfrm>
              <a:prstGeom prst="rect">
                <a:avLst/>
              </a:prstGeom>
              <a:blipFill>
                <a:blip r:embed="rId17"/>
                <a:stretch>
                  <a:fillRect/>
                </a:stretch>
              </a:blipFill>
            </p:spPr>
            <p:txBody>
              <a:bodyPr/>
              <a:lstStyle/>
              <a:p>
                <a:r>
                  <a:rPr lang="en-GB">
                    <a:noFill/>
                  </a:rPr>
                  <a:t> </a:t>
                </a:r>
              </a:p>
            </p:txBody>
          </p:sp>
        </mc:Fallback>
      </mc:AlternateContent>
      <p:pic>
        <p:nvPicPr>
          <p:cNvPr id="5" name="Picture 4">
            <a:extLst>
              <a:ext uri="{FF2B5EF4-FFF2-40B4-BE49-F238E27FC236}">
                <a16:creationId xmlns:a16="http://schemas.microsoft.com/office/drawing/2014/main" id="{301952FE-CEA7-4627-B2F3-0E1C1D90A051}"/>
              </a:ext>
            </a:extLst>
          </p:cNvPr>
          <p:cNvPicPr>
            <a:picLocks noChangeAspect="1"/>
          </p:cNvPicPr>
          <p:nvPr/>
        </p:nvPicPr>
        <p:blipFill>
          <a:blip r:embed="rId1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743286" y="2215766"/>
            <a:ext cx="3715647" cy="3746611"/>
          </a:xfrm>
          <a:prstGeom prst="rect">
            <a:avLst/>
          </a:prstGeom>
        </p:spPr>
      </p:pic>
      <p:pic>
        <p:nvPicPr>
          <p:cNvPr id="25" name="Picture 24">
            <a:extLst>
              <a:ext uri="{FF2B5EF4-FFF2-40B4-BE49-F238E27FC236}">
                <a16:creationId xmlns:a16="http://schemas.microsoft.com/office/drawing/2014/main" id="{C402837E-34C7-4E64-BCEF-F7D9100F75E4}"/>
              </a:ext>
            </a:extLst>
          </p:cNvPr>
          <p:cNvPicPr>
            <a:picLocks noChangeAspect="1"/>
          </p:cNvPicPr>
          <p:nvPr/>
        </p:nvPicPr>
        <p:blipFill>
          <a:blip r:embed="rId1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949577" y="2300571"/>
            <a:ext cx="3546614" cy="3576169"/>
          </a:xfrm>
          <a:prstGeom prst="rect">
            <a:avLst/>
          </a:prstGeom>
        </p:spPr>
      </p:pic>
    </p:spTree>
    <p:extLst>
      <p:ext uri="{BB962C8B-B14F-4D97-AF65-F5344CB8AC3E}">
        <p14:creationId xmlns:p14="http://schemas.microsoft.com/office/powerpoint/2010/main" val="2432533267"/>
      </p:ext>
    </p:extLst>
  </p:cSld>
  <p:clrMapOvr>
    <a:masterClrMapping/>
  </p:clrMapOvr>
  <p:transition spd="med" advTm="56506"/>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11</a:t>
            </a:fld>
            <a:endParaRPr lang="en-GB" dirty="0"/>
          </a:p>
        </p:txBody>
      </p:sp>
      <p:sp>
        <p:nvSpPr>
          <p:cNvPr id="4" name="文字方塊 2">
            <a:extLst>
              <a:ext uri="{FF2B5EF4-FFF2-40B4-BE49-F238E27FC236}">
                <a16:creationId xmlns:a16="http://schemas.microsoft.com/office/drawing/2014/main" id="{97E4EAFC-DC5E-4BE6-80D1-37E0EECD456B}"/>
              </a:ext>
            </a:extLst>
          </p:cNvPr>
          <p:cNvSpPr txBox="1"/>
          <p:nvPr/>
        </p:nvSpPr>
        <p:spPr>
          <a:xfrm>
            <a:off x="343230" y="323279"/>
            <a:ext cx="6707054" cy="1015663"/>
          </a:xfrm>
          <a:prstGeom prst="rect">
            <a:avLst/>
          </a:prstGeom>
          <a:noFill/>
        </p:spPr>
        <p:txBody>
          <a:bodyPr wrap="square" rtlCol="0">
            <a:spAutoFit/>
          </a:bodyPr>
          <a:lstStyle/>
          <a:p>
            <a:pPr lvl="0"/>
            <a:r>
              <a:rPr lang="en-US" sz="3000" dirty="0"/>
              <a:t>Result at medium solidification velocity (G=1E7K/m, V=0.05m/s)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ADABB5E-5A7A-43D2-8ACC-EF3F538E1690}"/>
                  </a:ext>
                </a:extLst>
              </p:cNvPr>
              <p:cNvSpPr txBox="1"/>
              <p:nvPr/>
            </p:nvSpPr>
            <p:spPr>
              <a:xfrm>
                <a:off x="5991284" y="1898206"/>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&lt;</m:t>
                      </m:r>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5" name="TextBox 4">
                <a:extLst>
                  <a:ext uri="{FF2B5EF4-FFF2-40B4-BE49-F238E27FC236}">
                    <a16:creationId xmlns:a16="http://schemas.microsoft.com/office/drawing/2014/main" id="{9ADABB5E-5A7A-43D2-8ACC-EF3F538E1690}"/>
                  </a:ext>
                </a:extLst>
              </p:cNvPr>
              <p:cNvSpPr txBox="1">
                <a:spLocks noRot="1" noChangeAspect="1" noMove="1" noResize="1" noEditPoints="1" noAdjustHandles="1" noChangeArrowheads="1" noChangeShapeType="1" noTextEdit="1"/>
              </p:cNvSpPr>
              <p:nvPr/>
            </p:nvSpPr>
            <p:spPr>
              <a:xfrm>
                <a:off x="5991284" y="1898206"/>
                <a:ext cx="3044858" cy="369332"/>
              </a:xfrm>
              <a:prstGeom prst="rect">
                <a:avLst/>
              </a:prstGeom>
              <a:blipFill>
                <a:blip r:embed="rId3"/>
                <a:stretch>
                  <a:fillRect/>
                </a:stretch>
              </a:blipFill>
            </p:spPr>
            <p:txBody>
              <a:bodyPr/>
              <a:lstStyle/>
              <a:p>
                <a:r>
                  <a:rPr lang="en-GB">
                    <a:noFill/>
                  </a:rPr>
                  <a:t> </a:t>
                </a:r>
              </a:p>
            </p:txBody>
          </p:sp>
        </mc:Fallback>
      </mc:AlternateContent>
      <p:pic>
        <p:nvPicPr>
          <p:cNvPr id="6" name="Picture 5">
            <a:extLst>
              <a:ext uri="{FF2B5EF4-FFF2-40B4-BE49-F238E27FC236}">
                <a16:creationId xmlns:a16="http://schemas.microsoft.com/office/drawing/2014/main" id="{37206573-0257-40BB-BE3B-219B9F2A889B}"/>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844745" y="2138980"/>
            <a:ext cx="3633315" cy="3663592"/>
          </a:xfrm>
          <a:prstGeom prst="rect">
            <a:avLst/>
          </a:prstGeom>
        </p:spPr>
      </p:pic>
      <p:sp>
        <p:nvSpPr>
          <p:cNvPr id="7" name="Rectangle 6">
            <a:extLst>
              <a:ext uri="{FF2B5EF4-FFF2-40B4-BE49-F238E27FC236}">
                <a16:creationId xmlns:a16="http://schemas.microsoft.com/office/drawing/2014/main" id="{0BE683AC-B5A7-4807-B018-436816A037B3}"/>
              </a:ext>
            </a:extLst>
          </p:cNvPr>
          <p:cNvSpPr/>
          <p:nvPr/>
        </p:nvSpPr>
        <p:spPr>
          <a:xfrm>
            <a:off x="4025215" y="1280196"/>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8" name="Rectangle 7">
            <a:extLst>
              <a:ext uri="{FF2B5EF4-FFF2-40B4-BE49-F238E27FC236}">
                <a16:creationId xmlns:a16="http://schemas.microsoft.com/office/drawing/2014/main" id="{EBF1EA03-4EC9-4E15-84E1-F6DD549AC3D6}"/>
              </a:ext>
            </a:extLst>
          </p:cNvPr>
          <p:cNvSpPr/>
          <p:nvPr/>
        </p:nvSpPr>
        <p:spPr>
          <a:xfrm>
            <a:off x="946610" y="1289732"/>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9" name="Rectangle 8">
            <a:extLst>
              <a:ext uri="{FF2B5EF4-FFF2-40B4-BE49-F238E27FC236}">
                <a16:creationId xmlns:a16="http://schemas.microsoft.com/office/drawing/2014/main" id="{6C408B9E-FD2D-43AA-A583-05F7B03BDD8F}"/>
              </a:ext>
            </a:extLst>
          </p:cNvPr>
          <p:cNvSpPr/>
          <p:nvPr/>
        </p:nvSpPr>
        <p:spPr>
          <a:xfrm>
            <a:off x="7050284" y="1233763"/>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06883099-8C06-489A-B3D5-87DA4DC2E45B}"/>
                  </a:ext>
                </a:extLst>
              </p:cNvPr>
              <p:cNvSpPr txBox="1"/>
              <p:nvPr/>
            </p:nvSpPr>
            <p:spPr>
              <a:xfrm>
                <a:off x="3049571" y="1932973"/>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&lt;</m:t>
                      </m:r>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11" name="TextBox 10">
                <a:extLst>
                  <a:ext uri="{FF2B5EF4-FFF2-40B4-BE49-F238E27FC236}">
                    <a16:creationId xmlns:a16="http://schemas.microsoft.com/office/drawing/2014/main" id="{06883099-8C06-489A-B3D5-87DA4DC2E45B}"/>
                  </a:ext>
                </a:extLst>
              </p:cNvPr>
              <p:cNvSpPr txBox="1">
                <a:spLocks noRot="1" noChangeAspect="1" noMove="1" noResize="1" noEditPoints="1" noAdjustHandles="1" noChangeArrowheads="1" noChangeShapeType="1" noTextEdit="1"/>
              </p:cNvSpPr>
              <p:nvPr/>
            </p:nvSpPr>
            <p:spPr>
              <a:xfrm>
                <a:off x="3049571" y="1932973"/>
                <a:ext cx="3044858" cy="369332"/>
              </a:xfrm>
              <a:prstGeom prst="rect">
                <a:avLst/>
              </a:prstGeom>
              <a:blipFill>
                <a:blip r:embed="rId5"/>
                <a:stretch>
                  <a:fillRect/>
                </a:stretch>
              </a:blipFill>
            </p:spPr>
            <p:txBody>
              <a:bodyPr/>
              <a:lstStyle/>
              <a:p>
                <a:r>
                  <a:rPr lang="en-GB">
                    <a:noFill/>
                  </a:rPr>
                  <a:t> </a:t>
                </a:r>
              </a:p>
            </p:txBody>
          </p:sp>
        </mc:Fallback>
      </mc:AlternateContent>
      <p:pic>
        <p:nvPicPr>
          <p:cNvPr id="13" name="Picture 12" descr="A close up of a logo&#10;&#10;Description automatically generated">
            <a:extLst>
              <a:ext uri="{FF2B5EF4-FFF2-40B4-BE49-F238E27FC236}">
                <a16:creationId xmlns:a16="http://schemas.microsoft.com/office/drawing/2014/main" id="{0A6841EA-9C7B-4770-82CD-C6C24DE55555}"/>
              </a:ext>
            </a:extLst>
          </p:cNvPr>
          <p:cNvPicPr>
            <a:picLocks noChangeAspect="1"/>
          </p:cNvPicPr>
          <p:nvPr/>
        </p:nvPicPr>
        <p:blipFill>
          <a:blip r:embed="rId6">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2822165" y="2105686"/>
            <a:ext cx="3719711" cy="3750710"/>
          </a:xfrm>
          <a:prstGeom prst="rect">
            <a:avLst/>
          </a:prstGeom>
        </p:spPr>
      </p:pic>
      <p:grpSp>
        <p:nvGrpSpPr>
          <p:cNvPr id="16" name="Group 15">
            <a:extLst>
              <a:ext uri="{FF2B5EF4-FFF2-40B4-BE49-F238E27FC236}">
                <a16:creationId xmlns:a16="http://schemas.microsoft.com/office/drawing/2014/main" id="{B3720C26-7D41-4862-AC1E-B4549D910D0A}"/>
              </a:ext>
            </a:extLst>
          </p:cNvPr>
          <p:cNvGrpSpPr/>
          <p:nvPr/>
        </p:nvGrpSpPr>
        <p:grpSpPr>
          <a:xfrm>
            <a:off x="3370648" y="5635505"/>
            <a:ext cx="788483" cy="334133"/>
            <a:chOff x="2838203" y="5856396"/>
            <a:chExt cx="788483" cy="334133"/>
          </a:xfrm>
        </p:grpSpPr>
        <p:cxnSp>
          <p:nvCxnSpPr>
            <p:cNvPr id="14" name="Straight Connector 13">
              <a:extLst>
                <a:ext uri="{FF2B5EF4-FFF2-40B4-BE49-F238E27FC236}">
                  <a16:creationId xmlns:a16="http://schemas.microsoft.com/office/drawing/2014/main" id="{2A3C7034-D1C9-45C1-8C00-F37992931C5F}"/>
                </a:ext>
              </a:extLst>
            </p:cNvPr>
            <p:cNvCxnSpPr>
              <a:cxnSpLocks/>
            </p:cNvCxnSpPr>
            <p:nvPr/>
          </p:nvCxnSpPr>
          <p:spPr>
            <a:xfrm>
              <a:off x="2838203" y="6190529"/>
              <a:ext cx="78848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397171F3-78AD-4EB3-9BE4-03A8905AB011}"/>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5" name="TextBox 14">
                  <a:extLst>
                    <a:ext uri="{FF2B5EF4-FFF2-40B4-BE49-F238E27FC236}">
                      <a16:creationId xmlns:a16="http://schemas.microsoft.com/office/drawing/2014/main" id="{397171F3-78AD-4EB3-9BE4-03A8905AB011}"/>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7"/>
                  <a:stretch>
                    <a:fillRect l="-9890" r="-9890" b="-22222"/>
                  </a:stretch>
                </a:blipFill>
              </p:spPr>
              <p:txBody>
                <a:bodyPr/>
                <a:lstStyle/>
                <a:p>
                  <a:r>
                    <a:rPr lang="en-GB">
                      <a:noFill/>
                    </a:rPr>
                    <a:t> </a:t>
                  </a:r>
                </a:p>
              </p:txBody>
            </p:sp>
          </mc:Fallback>
        </mc:AlternateContent>
      </p:grpSp>
      <p:grpSp>
        <p:nvGrpSpPr>
          <p:cNvPr id="17" name="Group 16">
            <a:extLst>
              <a:ext uri="{FF2B5EF4-FFF2-40B4-BE49-F238E27FC236}">
                <a16:creationId xmlns:a16="http://schemas.microsoft.com/office/drawing/2014/main" id="{977AEFF7-F707-4DC7-A389-153701147D4E}"/>
              </a:ext>
            </a:extLst>
          </p:cNvPr>
          <p:cNvGrpSpPr/>
          <p:nvPr/>
        </p:nvGrpSpPr>
        <p:grpSpPr>
          <a:xfrm>
            <a:off x="6443674" y="5635505"/>
            <a:ext cx="760315" cy="334133"/>
            <a:chOff x="2838203" y="5856396"/>
            <a:chExt cx="760315" cy="334133"/>
          </a:xfrm>
        </p:grpSpPr>
        <p:cxnSp>
          <p:nvCxnSpPr>
            <p:cNvPr id="18" name="Straight Connector 17">
              <a:extLst>
                <a:ext uri="{FF2B5EF4-FFF2-40B4-BE49-F238E27FC236}">
                  <a16:creationId xmlns:a16="http://schemas.microsoft.com/office/drawing/2014/main" id="{BF774C53-307A-47BB-BAA7-2B3CDC25FB25}"/>
                </a:ext>
              </a:extLst>
            </p:cNvPr>
            <p:cNvCxnSpPr>
              <a:cxnSpLocks/>
            </p:cNvCxnSpPr>
            <p:nvPr/>
          </p:nvCxnSpPr>
          <p:spPr>
            <a:xfrm>
              <a:off x="2838203" y="6190529"/>
              <a:ext cx="760315"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7DA45A43-434A-4FA6-8AA1-557FC0CA4F2B}"/>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9" name="TextBox 18">
                  <a:extLst>
                    <a:ext uri="{FF2B5EF4-FFF2-40B4-BE49-F238E27FC236}">
                      <a16:creationId xmlns:a16="http://schemas.microsoft.com/office/drawing/2014/main" id="{7DA45A43-434A-4FA6-8AA1-557FC0CA4F2B}"/>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8"/>
                  <a:stretch>
                    <a:fillRect l="-9890" r="-9890" b="-22222"/>
                  </a:stretch>
                </a:blipFill>
              </p:spPr>
              <p:txBody>
                <a:bodyPr/>
                <a:lstStyle/>
                <a:p>
                  <a:r>
                    <a:rPr lang="en-GB">
                      <a:noFill/>
                    </a:rPr>
                    <a:t> </a:t>
                  </a:r>
                </a:p>
              </p:txBody>
            </p:sp>
          </mc:Fallback>
        </mc:AlternateContent>
      </p:grpSp>
      <p:grpSp>
        <p:nvGrpSpPr>
          <p:cNvPr id="20" name="Group 19">
            <a:extLst>
              <a:ext uri="{FF2B5EF4-FFF2-40B4-BE49-F238E27FC236}">
                <a16:creationId xmlns:a16="http://schemas.microsoft.com/office/drawing/2014/main" id="{868DCCB7-C94E-450C-8844-B8F1D0EACA52}"/>
              </a:ext>
            </a:extLst>
          </p:cNvPr>
          <p:cNvGrpSpPr/>
          <p:nvPr/>
        </p:nvGrpSpPr>
        <p:grpSpPr>
          <a:xfrm>
            <a:off x="236344" y="5635505"/>
            <a:ext cx="855023" cy="334133"/>
            <a:chOff x="2838203" y="5856396"/>
            <a:chExt cx="855023" cy="334133"/>
          </a:xfrm>
        </p:grpSpPr>
        <p:cxnSp>
          <p:nvCxnSpPr>
            <p:cNvPr id="21" name="Straight Connector 20">
              <a:extLst>
                <a:ext uri="{FF2B5EF4-FFF2-40B4-BE49-F238E27FC236}">
                  <a16:creationId xmlns:a16="http://schemas.microsoft.com/office/drawing/2014/main" id="{CEA934BD-3243-4C78-9739-DEA3F75FD51C}"/>
                </a:ext>
              </a:extLst>
            </p:cNvPr>
            <p:cNvCxnSpPr/>
            <p:nvPr/>
          </p:nvCxnSpPr>
          <p:spPr>
            <a:xfrm>
              <a:off x="2838203" y="6190529"/>
              <a:ext cx="85502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B5BBA46-9CFF-4442-B46C-DA8E49D6DD37}"/>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22" name="TextBox 21">
                  <a:extLst>
                    <a:ext uri="{FF2B5EF4-FFF2-40B4-BE49-F238E27FC236}">
                      <a16:creationId xmlns:a16="http://schemas.microsoft.com/office/drawing/2014/main" id="{1B5BBA46-9CFF-4442-B46C-DA8E49D6DD37}"/>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9"/>
                  <a:stretch>
                    <a:fillRect l="-30769" t="-28889" r="-16667" b="-51111"/>
                  </a:stretch>
                </a:blipFill>
              </p:spPr>
              <p:txBody>
                <a:bodyPr/>
                <a:lstStyle/>
                <a:p>
                  <a:r>
                    <a:rPr lang="en-GB">
                      <a:noFill/>
                    </a:rPr>
                    <a:t> </a:t>
                  </a:r>
                </a:p>
              </p:txBody>
            </p:sp>
          </mc:Fallback>
        </mc:AlternateContent>
      </p:gr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186B9B4E-6D7C-48A3-818D-E6ABAF50E563}"/>
                  </a:ext>
                </a:extLst>
              </p:cNvPr>
              <p:cNvSpPr txBox="1"/>
              <p:nvPr/>
            </p:nvSpPr>
            <p:spPr>
              <a:xfrm>
                <a:off x="-171701" y="1921020"/>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24" name="TextBox 23">
                <a:extLst>
                  <a:ext uri="{FF2B5EF4-FFF2-40B4-BE49-F238E27FC236}">
                    <a16:creationId xmlns:a16="http://schemas.microsoft.com/office/drawing/2014/main" id="{186B9B4E-6D7C-48A3-818D-E6ABAF50E563}"/>
                  </a:ext>
                </a:extLst>
              </p:cNvPr>
              <p:cNvSpPr txBox="1">
                <a:spLocks noRot="1" noChangeAspect="1" noMove="1" noResize="1" noEditPoints="1" noAdjustHandles="1" noChangeArrowheads="1" noChangeShapeType="1" noTextEdit="1"/>
              </p:cNvSpPr>
              <p:nvPr/>
            </p:nvSpPr>
            <p:spPr>
              <a:xfrm>
                <a:off x="-171701" y="1921020"/>
                <a:ext cx="3044858" cy="369332"/>
              </a:xfrm>
              <a:prstGeom prst="rect">
                <a:avLst/>
              </a:prstGeom>
              <a:blipFill>
                <a:blip r:embed="rId10"/>
                <a:stretch>
                  <a:fillRect/>
                </a:stretch>
              </a:blipFill>
            </p:spPr>
            <p:txBody>
              <a:bodyPr/>
              <a:lstStyle/>
              <a:p>
                <a:r>
                  <a:rPr lang="en-GB">
                    <a:noFill/>
                  </a:rPr>
                  <a:t> </a:t>
                </a:r>
              </a:p>
            </p:txBody>
          </p:sp>
        </mc:Fallback>
      </mc:AlternateContent>
      <p:pic>
        <p:nvPicPr>
          <p:cNvPr id="12" name="Picture 11">
            <a:extLst>
              <a:ext uri="{FF2B5EF4-FFF2-40B4-BE49-F238E27FC236}">
                <a16:creationId xmlns:a16="http://schemas.microsoft.com/office/drawing/2014/main" id="{3F667EF6-D724-48CB-ACB4-889DB2E9EDA2}"/>
              </a:ext>
            </a:extLst>
          </p:cNvPr>
          <p:cNvPicPr>
            <a:picLocks noChangeAspect="1"/>
          </p:cNvPicPr>
          <p:nvPr/>
        </p:nvPicPr>
        <p:blipFill>
          <a:blip r:embed="rId11">
            <a:clrChange>
              <a:clrFrom>
                <a:srgbClr val="FFFFFD"/>
              </a:clrFrom>
              <a:clrTo>
                <a:srgbClr val="FFFFFD">
                  <a:alpha val="0"/>
                </a:srgbClr>
              </a:clrTo>
            </a:clrChange>
            <a:extLst>
              <a:ext uri="{28A0092B-C50C-407E-A947-70E740481C1C}">
                <a14:useLocalDpi xmlns:a14="http://schemas.microsoft.com/office/drawing/2010/main" val="0"/>
              </a:ext>
            </a:extLst>
          </a:blip>
          <a:stretch>
            <a:fillRect/>
          </a:stretch>
        </p:blipFill>
        <p:spPr>
          <a:xfrm>
            <a:off x="-315022" y="2083394"/>
            <a:ext cx="3757577" cy="3788891"/>
          </a:xfrm>
          <a:prstGeom prst="rect">
            <a:avLst/>
          </a:prstGeom>
        </p:spPr>
      </p:pic>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D884E54-C8AE-4703-A73C-54F7CBFEB802}"/>
                  </a:ext>
                </a:extLst>
              </p:cNvPr>
              <p:cNvSpPr/>
              <p:nvPr/>
            </p:nvSpPr>
            <p:spPr>
              <a:xfrm>
                <a:off x="561718" y="614474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~0.98</m:t>
                      </m:r>
                    </m:oMath>
                  </m:oMathPara>
                </a14:m>
                <a:endParaRPr lang="en-GB" dirty="0"/>
              </a:p>
            </p:txBody>
          </p:sp>
        </mc:Choice>
        <mc:Fallback xmlns="">
          <p:sp>
            <p:nvSpPr>
              <p:cNvPr id="23" name="Rectangle 22">
                <a:extLst>
                  <a:ext uri="{FF2B5EF4-FFF2-40B4-BE49-F238E27FC236}">
                    <a16:creationId xmlns:a16="http://schemas.microsoft.com/office/drawing/2014/main" id="{0D884E54-C8AE-4703-A73C-54F7CBFEB802}"/>
                  </a:ext>
                </a:extLst>
              </p:cNvPr>
              <p:cNvSpPr>
                <a:spLocks noRot="1" noChangeAspect="1" noMove="1" noResize="1" noEditPoints="1" noAdjustHandles="1" noChangeArrowheads="1" noChangeShapeType="1" noTextEdit="1"/>
              </p:cNvSpPr>
              <p:nvPr/>
            </p:nvSpPr>
            <p:spPr>
              <a:xfrm>
                <a:off x="561718" y="6144741"/>
                <a:ext cx="1855288" cy="369332"/>
              </a:xfrm>
              <a:prstGeom prst="rect">
                <a:avLst/>
              </a:prstGeom>
              <a:blipFill>
                <a:blip r:embed="rId12"/>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1642659701"/>
      </p:ext>
    </p:extLst>
  </p:cSld>
  <p:clrMapOvr>
    <a:masterClrMapping/>
  </p:clrMapOvr>
  <p:transition spd="med" advTm="77271"/>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12</a:t>
            </a:fld>
            <a:endParaRPr lang="en-GB" dirty="0"/>
          </a:p>
        </p:txBody>
      </p:sp>
      <p:sp>
        <p:nvSpPr>
          <p:cNvPr id="4" name="文字方塊 2">
            <a:extLst>
              <a:ext uri="{FF2B5EF4-FFF2-40B4-BE49-F238E27FC236}">
                <a16:creationId xmlns:a16="http://schemas.microsoft.com/office/drawing/2014/main" id="{97E4EAFC-DC5E-4BE6-80D1-37E0EECD456B}"/>
              </a:ext>
            </a:extLst>
          </p:cNvPr>
          <p:cNvSpPr txBox="1"/>
          <p:nvPr/>
        </p:nvSpPr>
        <p:spPr>
          <a:xfrm>
            <a:off x="194650" y="402170"/>
            <a:ext cx="6648442" cy="1015663"/>
          </a:xfrm>
          <a:prstGeom prst="rect">
            <a:avLst/>
          </a:prstGeom>
          <a:noFill/>
        </p:spPr>
        <p:txBody>
          <a:bodyPr wrap="square" rtlCol="0">
            <a:spAutoFit/>
          </a:bodyPr>
          <a:lstStyle/>
          <a:p>
            <a:pPr lvl="0"/>
            <a:r>
              <a:rPr lang="en-US" sz="3000" dirty="0"/>
              <a:t>Result at high solidification velocity (G=2E7K/m, V=0.15m/s):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BF87403A-4536-4FCC-BE1D-ED4A26C300D1}"/>
                  </a:ext>
                </a:extLst>
              </p:cNvPr>
              <p:cNvSpPr txBox="1"/>
              <p:nvPr/>
            </p:nvSpPr>
            <p:spPr>
              <a:xfrm>
                <a:off x="6230150" y="1829093"/>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5" name="TextBox 4">
                <a:extLst>
                  <a:ext uri="{FF2B5EF4-FFF2-40B4-BE49-F238E27FC236}">
                    <a16:creationId xmlns:a16="http://schemas.microsoft.com/office/drawing/2014/main" id="{BF87403A-4536-4FCC-BE1D-ED4A26C300D1}"/>
                  </a:ext>
                </a:extLst>
              </p:cNvPr>
              <p:cNvSpPr txBox="1">
                <a:spLocks noRot="1" noChangeAspect="1" noMove="1" noResize="1" noEditPoints="1" noAdjustHandles="1" noChangeArrowheads="1" noChangeShapeType="1" noTextEdit="1"/>
              </p:cNvSpPr>
              <p:nvPr/>
            </p:nvSpPr>
            <p:spPr>
              <a:xfrm>
                <a:off x="6230150" y="1829093"/>
                <a:ext cx="3044858" cy="369332"/>
              </a:xfrm>
              <a:prstGeom prst="rect">
                <a:avLst/>
              </a:prstGeom>
              <a:blipFill>
                <a:blip r:embed="rId3"/>
                <a:stretch>
                  <a:fillRect/>
                </a:stretch>
              </a:blipFill>
            </p:spPr>
            <p:txBody>
              <a:bodyPr/>
              <a:lstStyle/>
              <a:p>
                <a:r>
                  <a:rPr lang="en-GB">
                    <a:noFill/>
                  </a:rPr>
                  <a:t> </a:t>
                </a:r>
              </a:p>
            </p:txBody>
          </p:sp>
        </mc:Fallback>
      </mc:AlternateContent>
      <p:sp>
        <p:nvSpPr>
          <p:cNvPr id="6" name="Rectangle 5">
            <a:extLst>
              <a:ext uri="{FF2B5EF4-FFF2-40B4-BE49-F238E27FC236}">
                <a16:creationId xmlns:a16="http://schemas.microsoft.com/office/drawing/2014/main" id="{E820688B-FB49-4879-AE9F-A8AF6B065453}"/>
              </a:ext>
            </a:extLst>
          </p:cNvPr>
          <p:cNvSpPr/>
          <p:nvPr/>
        </p:nvSpPr>
        <p:spPr>
          <a:xfrm>
            <a:off x="4025215" y="1303293"/>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7" name="Rectangle 6">
            <a:extLst>
              <a:ext uri="{FF2B5EF4-FFF2-40B4-BE49-F238E27FC236}">
                <a16:creationId xmlns:a16="http://schemas.microsoft.com/office/drawing/2014/main" id="{487BF1C4-7607-4BD7-B9D9-9F1DC6621BC0}"/>
              </a:ext>
            </a:extLst>
          </p:cNvPr>
          <p:cNvSpPr/>
          <p:nvPr/>
        </p:nvSpPr>
        <p:spPr>
          <a:xfrm>
            <a:off x="998550" y="1364056"/>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8" name="Rectangle 7">
            <a:extLst>
              <a:ext uri="{FF2B5EF4-FFF2-40B4-BE49-F238E27FC236}">
                <a16:creationId xmlns:a16="http://schemas.microsoft.com/office/drawing/2014/main" id="{23D6EA2B-5BDB-421A-81CB-D0985348DB43}"/>
              </a:ext>
            </a:extLst>
          </p:cNvPr>
          <p:cNvSpPr/>
          <p:nvPr/>
        </p:nvSpPr>
        <p:spPr>
          <a:xfrm>
            <a:off x="7203989" y="1311851"/>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p:pic>
        <p:nvPicPr>
          <p:cNvPr id="9" name="Picture 8" descr="A close up of a logo&#10;&#10;Description automatically generated">
            <a:extLst>
              <a:ext uri="{FF2B5EF4-FFF2-40B4-BE49-F238E27FC236}">
                <a16:creationId xmlns:a16="http://schemas.microsoft.com/office/drawing/2014/main" id="{02BEBA24-E3D9-4F41-B291-7581D8244B61}"/>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77754" y="1948695"/>
            <a:ext cx="3779328" cy="3810823"/>
          </a:xfrm>
          <a:prstGeom prst="rect">
            <a:avLst/>
          </a:prstGeom>
        </p:spPr>
      </p:pic>
      <p:pic>
        <p:nvPicPr>
          <p:cNvPr id="10" name="Picture 9">
            <a:extLst>
              <a:ext uri="{FF2B5EF4-FFF2-40B4-BE49-F238E27FC236}">
                <a16:creationId xmlns:a16="http://schemas.microsoft.com/office/drawing/2014/main" id="{57FD7DD7-5A2B-4838-969F-5D4AAEF528B5}"/>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757481" y="1952476"/>
            <a:ext cx="3808688" cy="3840426"/>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8F7EB58-EFFB-4C55-9922-EFF974544595}"/>
                  </a:ext>
                </a:extLst>
              </p:cNvPr>
              <p:cNvSpPr txBox="1"/>
              <p:nvPr/>
            </p:nvSpPr>
            <p:spPr>
              <a:xfrm>
                <a:off x="3049571" y="1829093"/>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&lt;</m:t>
                      </m:r>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11" name="TextBox 10">
                <a:extLst>
                  <a:ext uri="{FF2B5EF4-FFF2-40B4-BE49-F238E27FC236}">
                    <a16:creationId xmlns:a16="http://schemas.microsoft.com/office/drawing/2014/main" id="{D8F7EB58-EFFB-4C55-9922-EFF974544595}"/>
                  </a:ext>
                </a:extLst>
              </p:cNvPr>
              <p:cNvSpPr txBox="1">
                <a:spLocks noRot="1" noChangeAspect="1" noMove="1" noResize="1" noEditPoints="1" noAdjustHandles="1" noChangeArrowheads="1" noChangeShapeType="1" noTextEdit="1"/>
              </p:cNvSpPr>
              <p:nvPr/>
            </p:nvSpPr>
            <p:spPr>
              <a:xfrm>
                <a:off x="3049571" y="1829093"/>
                <a:ext cx="3044858" cy="369332"/>
              </a:xfrm>
              <a:prstGeom prst="rect">
                <a:avLst/>
              </a:prstGeom>
              <a:blipFill>
                <a:blip r:embed="rId6"/>
                <a:stretch>
                  <a:fillRect/>
                </a:stretch>
              </a:blipFill>
            </p:spPr>
            <p:txBody>
              <a:bodyPr/>
              <a:lstStyle/>
              <a:p>
                <a:r>
                  <a:rPr lang="en-GB">
                    <a:noFill/>
                  </a:rPr>
                  <a:t> </a:t>
                </a:r>
              </a:p>
            </p:txBody>
          </p:sp>
        </mc:Fallback>
      </mc:AlternateContent>
      <p:grpSp>
        <p:nvGrpSpPr>
          <p:cNvPr id="24" name="Group 23">
            <a:extLst>
              <a:ext uri="{FF2B5EF4-FFF2-40B4-BE49-F238E27FC236}">
                <a16:creationId xmlns:a16="http://schemas.microsoft.com/office/drawing/2014/main" id="{A0DC3E51-C5A4-417B-B2CB-E445A4ED929F}"/>
              </a:ext>
            </a:extLst>
          </p:cNvPr>
          <p:cNvGrpSpPr/>
          <p:nvPr/>
        </p:nvGrpSpPr>
        <p:grpSpPr>
          <a:xfrm>
            <a:off x="3370648" y="5635505"/>
            <a:ext cx="788483" cy="334133"/>
            <a:chOff x="2838203" y="5856396"/>
            <a:chExt cx="788483" cy="334133"/>
          </a:xfrm>
        </p:grpSpPr>
        <p:cxnSp>
          <p:nvCxnSpPr>
            <p:cNvPr id="25" name="Straight Connector 24">
              <a:extLst>
                <a:ext uri="{FF2B5EF4-FFF2-40B4-BE49-F238E27FC236}">
                  <a16:creationId xmlns:a16="http://schemas.microsoft.com/office/drawing/2014/main" id="{D981EF88-0488-4FE2-82BF-E9D0D2A670AB}"/>
                </a:ext>
              </a:extLst>
            </p:cNvPr>
            <p:cNvCxnSpPr>
              <a:cxnSpLocks/>
            </p:cNvCxnSpPr>
            <p:nvPr/>
          </p:nvCxnSpPr>
          <p:spPr>
            <a:xfrm>
              <a:off x="2838203" y="6190529"/>
              <a:ext cx="78848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748E1B02-33F3-490D-9A44-D65F126A3F90}"/>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5" name="TextBox 14">
                  <a:extLst>
                    <a:ext uri="{FF2B5EF4-FFF2-40B4-BE49-F238E27FC236}">
                      <a16:creationId xmlns:a16="http://schemas.microsoft.com/office/drawing/2014/main" id="{397171F3-78AD-4EB3-9BE4-03A8905AB011}"/>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7"/>
                  <a:stretch>
                    <a:fillRect l="-9890" r="-9890" b="-22222"/>
                  </a:stretch>
                </a:blipFill>
              </p:spPr>
              <p:txBody>
                <a:bodyPr/>
                <a:lstStyle/>
                <a:p>
                  <a:r>
                    <a:rPr lang="en-GB">
                      <a:noFill/>
                    </a:rPr>
                    <a:t> </a:t>
                  </a:r>
                </a:p>
              </p:txBody>
            </p:sp>
          </mc:Fallback>
        </mc:AlternateContent>
      </p:grpSp>
      <p:grpSp>
        <p:nvGrpSpPr>
          <p:cNvPr id="27" name="Group 26">
            <a:extLst>
              <a:ext uri="{FF2B5EF4-FFF2-40B4-BE49-F238E27FC236}">
                <a16:creationId xmlns:a16="http://schemas.microsoft.com/office/drawing/2014/main" id="{F7C46BBA-3D29-4E7B-92D7-871F4A7DB08C}"/>
              </a:ext>
            </a:extLst>
          </p:cNvPr>
          <p:cNvGrpSpPr/>
          <p:nvPr/>
        </p:nvGrpSpPr>
        <p:grpSpPr>
          <a:xfrm>
            <a:off x="6334662" y="5640890"/>
            <a:ext cx="760315" cy="334133"/>
            <a:chOff x="2838203" y="5856396"/>
            <a:chExt cx="760315" cy="334133"/>
          </a:xfrm>
        </p:grpSpPr>
        <p:cxnSp>
          <p:nvCxnSpPr>
            <p:cNvPr id="28" name="Straight Connector 27">
              <a:extLst>
                <a:ext uri="{FF2B5EF4-FFF2-40B4-BE49-F238E27FC236}">
                  <a16:creationId xmlns:a16="http://schemas.microsoft.com/office/drawing/2014/main" id="{BA69B890-950C-40BF-A019-8FAC8384A02A}"/>
                </a:ext>
              </a:extLst>
            </p:cNvPr>
            <p:cNvCxnSpPr>
              <a:cxnSpLocks/>
            </p:cNvCxnSpPr>
            <p:nvPr/>
          </p:nvCxnSpPr>
          <p:spPr>
            <a:xfrm>
              <a:off x="2838203" y="6190529"/>
              <a:ext cx="760315"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DD039A1A-5B84-4597-8E70-122F17D45C6D}"/>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9" name="TextBox 18">
                  <a:extLst>
                    <a:ext uri="{FF2B5EF4-FFF2-40B4-BE49-F238E27FC236}">
                      <a16:creationId xmlns:a16="http://schemas.microsoft.com/office/drawing/2014/main" id="{7DA45A43-434A-4FA6-8AA1-557FC0CA4F2B}"/>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8"/>
                  <a:stretch>
                    <a:fillRect l="-9890" r="-9890" b="-22222"/>
                  </a:stretch>
                </a:blipFill>
              </p:spPr>
              <p:txBody>
                <a:bodyPr/>
                <a:lstStyle/>
                <a:p>
                  <a:r>
                    <a:rPr lang="en-GB">
                      <a:noFill/>
                    </a:rPr>
                    <a:t> </a:t>
                  </a:r>
                </a:p>
              </p:txBody>
            </p:sp>
          </mc:Fallback>
        </mc:AlternateContent>
      </p:grpSp>
      <p:grpSp>
        <p:nvGrpSpPr>
          <p:cNvPr id="30" name="Group 29">
            <a:extLst>
              <a:ext uri="{FF2B5EF4-FFF2-40B4-BE49-F238E27FC236}">
                <a16:creationId xmlns:a16="http://schemas.microsoft.com/office/drawing/2014/main" id="{EE64BE9B-EA1D-4BE0-B73D-F789891E50B2}"/>
              </a:ext>
            </a:extLst>
          </p:cNvPr>
          <p:cNvGrpSpPr/>
          <p:nvPr/>
        </p:nvGrpSpPr>
        <p:grpSpPr>
          <a:xfrm>
            <a:off x="236344" y="5635505"/>
            <a:ext cx="855023" cy="334133"/>
            <a:chOff x="2838203" y="5856396"/>
            <a:chExt cx="855023" cy="334133"/>
          </a:xfrm>
        </p:grpSpPr>
        <p:cxnSp>
          <p:nvCxnSpPr>
            <p:cNvPr id="31" name="Straight Connector 30">
              <a:extLst>
                <a:ext uri="{FF2B5EF4-FFF2-40B4-BE49-F238E27FC236}">
                  <a16:creationId xmlns:a16="http://schemas.microsoft.com/office/drawing/2014/main" id="{55AFF439-561D-4636-B817-1D0062C7A75E}"/>
                </a:ext>
              </a:extLst>
            </p:cNvPr>
            <p:cNvCxnSpPr/>
            <p:nvPr/>
          </p:nvCxnSpPr>
          <p:spPr>
            <a:xfrm>
              <a:off x="2838203" y="6190529"/>
              <a:ext cx="85502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09C01E8E-8E8D-443F-831F-8B09F3D2D92E}"/>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22" name="TextBox 21">
                  <a:extLst>
                    <a:ext uri="{FF2B5EF4-FFF2-40B4-BE49-F238E27FC236}">
                      <a16:creationId xmlns:a16="http://schemas.microsoft.com/office/drawing/2014/main" id="{1B5BBA46-9CFF-4442-B46C-DA8E49D6DD37}"/>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9"/>
                  <a:stretch>
                    <a:fillRect l="-30769" t="-28889" r="-16667" b="-51111"/>
                  </a:stretch>
                </a:blipFill>
              </p:spPr>
              <p:txBody>
                <a:bodyPr/>
                <a:lstStyle/>
                <a:p>
                  <a:r>
                    <a:rPr lang="en-GB">
                      <a:noFill/>
                    </a:rPr>
                    <a:t> </a:t>
                  </a:r>
                </a:p>
              </p:txBody>
            </p:sp>
          </mc:Fallback>
        </mc:AlternateContent>
      </p:gr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54130F88-B9C2-4CDA-A1DA-31BC6146982E}"/>
                  </a:ext>
                </a:extLst>
              </p:cNvPr>
              <p:cNvSpPr txBox="1"/>
              <p:nvPr/>
            </p:nvSpPr>
            <p:spPr>
              <a:xfrm>
                <a:off x="-106753" y="1821756"/>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33" name="TextBox 32">
                <a:extLst>
                  <a:ext uri="{FF2B5EF4-FFF2-40B4-BE49-F238E27FC236}">
                    <a16:creationId xmlns:a16="http://schemas.microsoft.com/office/drawing/2014/main" id="{54130F88-B9C2-4CDA-A1DA-31BC6146982E}"/>
                  </a:ext>
                </a:extLst>
              </p:cNvPr>
              <p:cNvSpPr txBox="1">
                <a:spLocks noRot="1" noChangeAspect="1" noMove="1" noResize="1" noEditPoints="1" noAdjustHandles="1" noChangeArrowheads="1" noChangeShapeType="1" noTextEdit="1"/>
              </p:cNvSpPr>
              <p:nvPr/>
            </p:nvSpPr>
            <p:spPr>
              <a:xfrm>
                <a:off x="-106753" y="1821756"/>
                <a:ext cx="3044858" cy="369332"/>
              </a:xfrm>
              <a:prstGeom prst="rect">
                <a:avLst/>
              </a:prstGeom>
              <a:blipFill>
                <a:blip r:embed="rId10"/>
                <a:stretch>
                  <a:fillRect/>
                </a:stretch>
              </a:blipFill>
            </p:spPr>
            <p:txBody>
              <a:bodyPr/>
              <a:lstStyle/>
              <a:p>
                <a:r>
                  <a:rPr lang="en-GB">
                    <a:noFill/>
                  </a:rPr>
                  <a:t> </a:t>
                </a:r>
              </a:p>
            </p:txBody>
          </p:sp>
        </mc:Fallback>
      </mc:AlternateContent>
      <p:pic>
        <p:nvPicPr>
          <p:cNvPr id="12" name="Picture 11">
            <a:extLst>
              <a:ext uri="{FF2B5EF4-FFF2-40B4-BE49-F238E27FC236}">
                <a16:creationId xmlns:a16="http://schemas.microsoft.com/office/drawing/2014/main" id="{C7CCFE37-C29C-4F73-BC07-C7B93263C6C8}"/>
              </a:ext>
            </a:extLst>
          </p:cNvPr>
          <p:cNvPicPr>
            <a:picLocks noChangeAspect="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8283" y="1947326"/>
            <a:ext cx="3835062" cy="3867021"/>
          </a:xfrm>
          <a:prstGeom prst="rect">
            <a:avLst/>
          </a:prstGeom>
        </p:spPr>
      </p:pic>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0B31D33B-D3B5-4C0A-A51D-D4E4C1C2AA69}"/>
                  </a:ext>
                </a:extLst>
              </p:cNvPr>
              <p:cNvSpPr/>
              <p:nvPr/>
            </p:nvSpPr>
            <p:spPr>
              <a:xfrm>
                <a:off x="561718" y="614474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~0.99</m:t>
                      </m:r>
                    </m:oMath>
                  </m:oMathPara>
                </a14:m>
                <a:endParaRPr lang="en-GB" dirty="0"/>
              </a:p>
            </p:txBody>
          </p:sp>
        </mc:Choice>
        <mc:Fallback xmlns="">
          <p:sp>
            <p:nvSpPr>
              <p:cNvPr id="22" name="Rectangle 21">
                <a:extLst>
                  <a:ext uri="{FF2B5EF4-FFF2-40B4-BE49-F238E27FC236}">
                    <a16:creationId xmlns:a16="http://schemas.microsoft.com/office/drawing/2014/main" id="{0B31D33B-D3B5-4C0A-A51D-D4E4C1C2AA69}"/>
                  </a:ext>
                </a:extLst>
              </p:cNvPr>
              <p:cNvSpPr>
                <a:spLocks noRot="1" noChangeAspect="1" noMove="1" noResize="1" noEditPoints="1" noAdjustHandles="1" noChangeArrowheads="1" noChangeShapeType="1" noTextEdit="1"/>
              </p:cNvSpPr>
              <p:nvPr/>
            </p:nvSpPr>
            <p:spPr>
              <a:xfrm>
                <a:off x="561718" y="6144741"/>
                <a:ext cx="1855288" cy="369332"/>
              </a:xfrm>
              <a:prstGeom prst="rect">
                <a:avLst/>
              </a:prstGeom>
              <a:blipFill>
                <a:blip r:embed="rId1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9725DBD9-4019-4B7A-96F7-CC3D31654E9A}"/>
                  </a:ext>
                </a:extLst>
              </p:cNvPr>
              <p:cNvSpPr/>
              <p:nvPr/>
            </p:nvSpPr>
            <p:spPr>
              <a:xfrm>
                <a:off x="6878973" y="6133394"/>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~0.98</m:t>
                      </m:r>
                    </m:oMath>
                  </m:oMathPara>
                </a14:m>
                <a:endParaRPr lang="en-GB" dirty="0"/>
              </a:p>
            </p:txBody>
          </p:sp>
        </mc:Choice>
        <mc:Fallback xmlns="">
          <p:sp>
            <p:nvSpPr>
              <p:cNvPr id="23" name="Rectangle 22">
                <a:extLst>
                  <a:ext uri="{FF2B5EF4-FFF2-40B4-BE49-F238E27FC236}">
                    <a16:creationId xmlns:a16="http://schemas.microsoft.com/office/drawing/2014/main" id="{9725DBD9-4019-4B7A-96F7-CC3D31654E9A}"/>
                  </a:ext>
                </a:extLst>
              </p:cNvPr>
              <p:cNvSpPr>
                <a:spLocks noRot="1" noChangeAspect="1" noMove="1" noResize="1" noEditPoints="1" noAdjustHandles="1" noChangeArrowheads="1" noChangeShapeType="1" noTextEdit="1"/>
              </p:cNvSpPr>
              <p:nvPr/>
            </p:nvSpPr>
            <p:spPr>
              <a:xfrm>
                <a:off x="6878973" y="6133394"/>
                <a:ext cx="1855288" cy="369332"/>
              </a:xfrm>
              <a:prstGeom prst="rect">
                <a:avLst/>
              </a:prstGeom>
              <a:blipFill>
                <a:blip r:embed="rId1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252662397"/>
      </p:ext>
    </p:extLst>
  </p:cSld>
  <p:clrMapOvr>
    <a:masterClrMapping/>
  </p:clrMapOvr>
  <p:transition spd="med" advTm="37259"/>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Picture 56">
            <a:extLst>
              <a:ext uri="{FF2B5EF4-FFF2-40B4-BE49-F238E27FC236}">
                <a16:creationId xmlns:a16="http://schemas.microsoft.com/office/drawing/2014/main" id="{5DCA345A-7F70-431B-B1FF-A6EA57119523}"/>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813976" y="622561"/>
            <a:ext cx="2115067" cy="2132693"/>
          </a:xfrm>
          <a:prstGeom prst="rect">
            <a:avLst/>
          </a:prstGeom>
        </p:spPr>
      </p:pic>
      <p:pic>
        <p:nvPicPr>
          <p:cNvPr id="53" name="Picture 52">
            <a:extLst>
              <a:ext uri="{FF2B5EF4-FFF2-40B4-BE49-F238E27FC236}">
                <a16:creationId xmlns:a16="http://schemas.microsoft.com/office/drawing/2014/main" id="{510F539A-7694-444C-A2D8-FA3880F2D0D3}"/>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782207" y="4458491"/>
            <a:ext cx="2221759" cy="2240273"/>
          </a:xfrm>
          <a:prstGeom prst="rect">
            <a:avLst/>
          </a:prstGeom>
        </p:spPr>
      </p:pic>
      <p:pic>
        <p:nvPicPr>
          <p:cNvPr id="42" name="Picture 41" descr="A close up of a logo&#10;&#10;Description automatically generated">
            <a:extLst>
              <a:ext uri="{FF2B5EF4-FFF2-40B4-BE49-F238E27FC236}">
                <a16:creationId xmlns:a16="http://schemas.microsoft.com/office/drawing/2014/main" id="{463DB115-9112-4217-9C79-F0D3701552D4}"/>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797271" y="2525097"/>
            <a:ext cx="2174128" cy="2192245"/>
          </a:xfrm>
          <a:prstGeom prst="rect">
            <a:avLst/>
          </a:prstGeom>
        </p:spPr>
      </p:pic>
      <p:pic>
        <p:nvPicPr>
          <p:cNvPr id="5" name="Picture 4" descr="A close up of a logo&#10;&#10;Description automatically generated">
            <a:extLst>
              <a:ext uri="{FF2B5EF4-FFF2-40B4-BE49-F238E27FC236}">
                <a16:creationId xmlns:a16="http://schemas.microsoft.com/office/drawing/2014/main" id="{6FDD0CAE-567B-4689-8640-A4AEC8590047}"/>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667582" y="617178"/>
            <a:ext cx="2094552" cy="2112006"/>
          </a:xfrm>
          <a:prstGeom prst="rect">
            <a:avLst/>
          </a:prstGeom>
        </p:spPr>
      </p:pic>
      <p:pic>
        <p:nvPicPr>
          <p:cNvPr id="20" name="Picture 19" descr="A close up of a logo&#10;&#10;Description automatically generated">
            <a:extLst>
              <a:ext uri="{FF2B5EF4-FFF2-40B4-BE49-F238E27FC236}">
                <a16:creationId xmlns:a16="http://schemas.microsoft.com/office/drawing/2014/main" id="{0BB09A72-5E2F-4322-9AF2-67BA4A68E6E4}"/>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72183" y="6404295"/>
            <a:ext cx="2111146" cy="2128739"/>
          </a:xfrm>
          <a:prstGeom prst="rect">
            <a:avLst/>
          </a:prstGeom>
        </p:spPr>
      </p:pic>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a:xfrm>
            <a:off x="6979627" y="6404295"/>
            <a:ext cx="2057400" cy="365125"/>
          </a:xfrm>
        </p:spPr>
        <p:txBody>
          <a:bodyPr/>
          <a:lstStyle/>
          <a:p>
            <a:fld id="{86CB4B4D-7CA3-9044-876B-883B54F8677D}" type="slidenum">
              <a:rPr lang="en-GB" smtClean="0">
                <a:solidFill>
                  <a:schemeClr val="bg1"/>
                </a:solidFill>
              </a:rPr>
              <a:t>13</a:t>
            </a:fld>
            <a:endParaRPr lang="en-GB" dirty="0">
              <a:solidFill>
                <a:schemeClr val="bg1"/>
              </a:solidFill>
            </a:endParaRPr>
          </a:p>
        </p:txBody>
      </p:sp>
      <p:sp>
        <p:nvSpPr>
          <p:cNvPr id="4" name="文字方塊 2">
            <a:extLst>
              <a:ext uri="{FF2B5EF4-FFF2-40B4-BE49-F238E27FC236}">
                <a16:creationId xmlns:a16="http://schemas.microsoft.com/office/drawing/2014/main" id="{97E4EAFC-DC5E-4BE6-80D1-37E0EECD456B}"/>
              </a:ext>
            </a:extLst>
          </p:cNvPr>
          <p:cNvSpPr txBox="1"/>
          <p:nvPr/>
        </p:nvSpPr>
        <p:spPr>
          <a:xfrm>
            <a:off x="-16606" y="-41097"/>
            <a:ext cx="1978970" cy="553998"/>
          </a:xfrm>
          <a:prstGeom prst="rect">
            <a:avLst/>
          </a:prstGeom>
          <a:noFill/>
        </p:spPr>
        <p:txBody>
          <a:bodyPr wrap="square" rtlCol="0">
            <a:spAutoFit/>
          </a:bodyPr>
          <a:lstStyle/>
          <a:p>
            <a:pPr lvl="0"/>
            <a:r>
              <a:rPr lang="en-US" sz="3000" dirty="0"/>
              <a:t>Result</a:t>
            </a:r>
          </a:p>
        </p:txBody>
      </p:sp>
      <p:sp>
        <p:nvSpPr>
          <p:cNvPr id="6" name="Rectangle 5">
            <a:extLst>
              <a:ext uri="{FF2B5EF4-FFF2-40B4-BE49-F238E27FC236}">
                <a16:creationId xmlns:a16="http://schemas.microsoft.com/office/drawing/2014/main" id="{F32E3C1B-9628-496F-BAEE-863D9EE2BBC2}"/>
              </a:ext>
            </a:extLst>
          </p:cNvPr>
          <p:cNvSpPr/>
          <p:nvPr/>
        </p:nvSpPr>
        <p:spPr>
          <a:xfrm>
            <a:off x="4540732" y="389268"/>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7" name="Rectangle 6">
            <a:extLst>
              <a:ext uri="{FF2B5EF4-FFF2-40B4-BE49-F238E27FC236}">
                <a16:creationId xmlns:a16="http://schemas.microsoft.com/office/drawing/2014/main" id="{3CDAAD97-2350-4E05-9611-59DE65D58EF8}"/>
              </a:ext>
            </a:extLst>
          </p:cNvPr>
          <p:cNvSpPr/>
          <p:nvPr/>
        </p:nvSpPr>
        <p:spPr>
          <a:xfrm>
            <a:off x="2292133" y="328864"/>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8" name="Rectangle 7">
            <a:extLst>
              <a:ext uri="{FF2B5EF4-FFF2-40B4-BE49-F238E27FC236}">
                <a16:creationId xmlns:a16="http://schemas.microsoft.com/office/drawing/2014/main" id="{D3F036AF-2735-4320-A7B0-AC9BF049FA7D}"/>
              </a:ext>
            </a:extLst>
          </p:cNvPr>
          <p:cNvSpPr/>
          <p:nvPr/>
        </p:nvSpPr>
        <p:spPr>
          <a:xfrm>
            <a:off x="7198661" y="389268"/>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p:sp>
        <p:nvSpPr>
          <p:cNvPr id="9" name="Rectangle 8">
            <a:extLst>
              <a:ext uri="{FF2B5EF4-FFF2-40B4-BE49-F238E27FC236}">
                <a16:creationId xmlns:a16="http://schemas.microsoft.com/office/drawing/2014/main" id="{3F3324DC-BF97-4A5B-BE8F-D13830EB5EC4}"/>
              </a:ext>
            </a:extLst>
          </p:cNvPr>
          <p:cNvSpPr/>
          <p:nvPr/>
        </p:nvSpPr>
        <p:spPr>
          <a:xfrm>
            <a:off x="0" y="1255572"/>
            <a:ext cx="1314784" cy="646331"/>
          </a:xfrm>
          <a:prstGeom prst="rect">
            <a:avLst/>
          </a:prstGeom>
        </p:spPr>
        <p:txBody>
          <a:bodyPr wrap="none">
            <a:spAutoFit/>
          </a:bodyPr>
          <a:lstStyle/>
          <a:p>
            <a:r>
              <a:rPr lang="en-US" dirty="0"/>
              <a:t>G=3E5K/m,</a:t>
            </a:r>
          </a:p>
          <a:p>
            <a:r>
              <a:rPr lang="en-US" dirty="0"/>
              <a:t> V=0.05m/s </a:t>
            </a:r>
            <a:endParaRPr lang="en-GB" dirty="0"/>
          </a:p>
        </p:txBody>
      </p:sp>
      <p:sp>
        <p:nvSpPr>
          <p:cNvPr id="10" name="Rectangle 9">
            <a:extLst>
              <a:ext uri="{FF2B5EF4-FFF2-40B4-BE49-F238E27FC236}">
                <a16:creationId xmlns:a16="http://schemas.microsoft.com/office/drawing/2014/main" id="{7C2830D6-92BB-4C94-9604-92884DF1C952}"/>
              </a:ext>
            </a:extLst>
          </p:cNvPr>
          <p:cNvSpPr/>
          <p:nvPr/>
        </p:nvSpPr>
        <p:spPr>
          <a:xfrm>
            <a:off x="-32267" y="3379032"/>
            <a:ext cx="1244251" cy="646331"/>
          </a:xfrm>
          <a:prstGeom prst="rect">
            <a:avLst/>
          </a:prstGeom>
        </p:spPr>
        <p:txBody>
          <a:bodyPr wrap="square">
            <a:spAutoFit/>
          </a:bodyPr>
          <a:lstStyle/>
          <a:p>
            <a:r>
              <a:rPr lang="en-US" dirty="0"/>
              <a:t>G=2E6K/m,</a:t>
            </a:r>
          </a:p>
          <a:p>
            <a:r>
              <a:rPr lang="en-US" dirty="0"/>
              <a:t> V=0.05m/s </a:t>
            </a:r>
            <a:endParaRPr lang="en-GB" dirty="0"/>
          </a:p>
        </p:txBody>
      </p:sp>
      <p:sp>
        <p:nvSpPr>
          <p:cNvPr id="11" name="Rectangle 10">
            <a:extLst>
              <a:ext uri="{FF2B5EF4-FFF2-40B4-BE49-F238E27FC236}">
                <a16:creationId xmlns:a16="http://schemas.microsoft.com/office/drawing/2014/main" id="{8DDD0356-1732-4D48-A9B9-D068BCCD8DA9}"/>
              </a:ext>
            </a:extLst>
          </p:cNvPr>
          <p:cNvSpPr/>
          <p:nvPr/>
        </p:nvSpPr>
        <p:spPr>
          <a:xfrm>
            <a:off x="-32267" y="5502492"/>
            <a:ext cx="1305550" cy="646331"/>
          </a:xfrm>
          <a:prstGeom prst="rect">
            <a:avLst/>
          </a:prstGeom>
        </p:spPr>
        <p:txBody>
          <a:bodyPr wrap="none">
            <a:spAutoFit/>
          </a:bodyPr>
          <a:lstStyle/>
          <a:p>
            <a:r>
              <a:rPr lang="en-US" dirty="0"/>
              <a:t>G=1E7K/m,</a:t>
            </a:r>
          </a:p>
          <a:p>
            <a:r>
              <a:rPr lang="en-US" dirty="0"/>
              <a:t> V=0.05m/s </a:t>
            </a:r>
            <a:endParaRPr lang="en-GB" dirty="0"/>
          </a:p>
        </p:txBody>
      </p:sp>
      <p:pic>
        <p:nvPicPr>
          <p:cNvPr id="15" name="Picture 14" descr="A close up of a logo&#10;&#10;Description automatically generated">
            <a:extLst>
              <a:ext uri="{FF2B5EF4-FFF2-40B4-BE49-F238E27FC236}">
                <a16:creationId xmlns:a16="http://schemas.microsoft.com/office/drawing/2014/main" id="{21DE00AB-079C-4219-9331-2699929CC54A}"/>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703610" y="4499584"/>
            <a:ext cx="2111145" cy="2128738"/>
          </a:xfrm>
          <a:prstGeom prst="rect">
            <a:avLst/>
          </a:prstGeom>
        </p:spPr>
      </p:pic>
      <p:pic>
        <p:nvPicPr>
          <p:cNvPr id="12" name="Picture 11" descr="A close up of a logo&#10;&#10;Description automatically generated">
            <a:extLst>
              <a:ext uri="{FF2B5EF4-FFF2-40B4-BE49-F238E27FC236}">
                <a16:creationId xmlns:a16="http://schemas.microsoft.com/office/drawing/2014/main" id="{AA384808-ADA7-4239-978F-C37BE1D7E0B3}"/>
              </a:ext>
            </a:extLst>
          </p:cNvPr>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241171" y="699285"/>
            <a:ext cx="2077959" cy="2095276"/>
          </a:xfrm>
          <a:prstGeom prst="rect">
            <a:avLst/>
          </a:prstGeom>
        </p:spPr>
      </p:pic>
      <p:pic>
        <p:nvPicPr>
          <p:cNvPr id="19" name="Picture 18" descr="A close up of a logo&#10;&#10;Description automatically generated">
            <a:extLst>
              <a:ext uri="{FF2B5EF4-FFF2-40B4-BE49-F238E27FC236}">
                <a16:creationId xmlns:a16="http://schemas.microsoft.com/office/drawing/2014/main" id="{254E916B-44B6-49ED-8200-9957B270CDF9}"/>
              </a:ext>
            </a:extLst>
          </p:cNvPr>
          <p:cNvPicPr>
            <a:picLocks noChangeAspect="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192279" y="2522627"/>
            <a:ext cx="2175742" cy="2193873"/>
          </a:xfrm>
          <a:prstGeom prst="rect">
            <a:avLst/>
          </a:prstGeom>
        </p:spPr>
      </p:pic>
      <p:pic>
        <p:nvPicPr>
          <p:cNvPr id="18" name="Picture 17" descr="A close up of a logo&#10;&#10;Description automatically generated">
            <a:extLst>
              <a:ext uri="{FF2B5EF4-FFF2-40B4-BE49-F238E27FC236}">
                <a16:creationId xmlns:a16="http://schemas.microsoft.com/office/drawing/2014/main" id="{2F6BCBBA-CF4C-43F2-9665-E5C51813828E}"/>
              </a:ext>
            </a:extLst>
          </p:cNvPr>
          <p:cNvPicPr>
            <a:picLocks noChangeAspect="1"/>
          </p:cNvPicPr>
          <p:nvPr/>
        </p:nvPicPr>
        <p:blipFill>
          <a:blip r:embed="rId11">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4202464" y="4443816"/>
            <a:ext cx="2221758" cy="2240273"/>
          </a:xfrm>
          <a:prstGeom prst="rect">
            <a:avLst/>
          </a:prstGeom>
        </p:spPr>
      </p:pic>
      <p:pic>
        <p:nvPicPr>
          <p:cNvPr id="21" name="Picture 20" descr="A close up of a logo&#10;&#10;Description automatically generated">
            <a:extLst>
              <a:ext uri="{FF2B5EF4-FFF2-40B4-BE49-F238E27FC236}">
                <a16:creationId xmlns:a16="http://schemas.microsoft.com/office/drawing/2014/main" id="{DA8F8CF3-3C3A-4F9E-8850-F04BF1BE5DA3}"/>
              </a:ext>
            </a:extLst>
          </p:cNvPr>
          <p:cNvPicPr>
            <a:picLocks noChangeAspect="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670424" y="2587761"/>
            <a:ext cx="2111145" cy="2128738"/>
          </a:xfrm>
          <a:prstGeom prst="rect">
            <a:avLst/>
          </a:prstGeom>
        </p:spPr>
      </p:pic>
      <p:grpSp>
        <p:nvGrpSpPr>
          <p:cNvPr id="22" name="Group 21">
            <a:extLst>
              <a:ext uri="{FF2B5EF4-FFF2-40B4-BE49-F238E27FC236}">
                <a16:creationId xmlns:a16="http://schemas.microsoft.com/office/drawing/2014/main" id="{CFACF6B2-581C-4437-90CB-B098C9D70C00}"/>
              </a:ext>
            </a:extLst>
          </p:cNvPr>
          <p:cNvGrpSpPr/>
          <p:nvPr/>
        </p:nvGrpSpPr>
        <p:grpSpPr>
          <a:xfrm>
            <a:off x="7020237" y="5829488"/>
            <a:ext cx="689166" cy="346008"/>
            <a:chOff x="2838203" y="5844521"/>
            <a:chExt cx="689166" cy="346008"/>
          </a:xfrm>
        </p:grpSpPr>
        <p:cxnSp>
          <p:nvCxnSpPr>
            <p:cNvPr id="23" name="Straight Connector 22">
              <a:extLst>
                <a:ext uri="{FF2B5EF4-FFF2-40B4-BE49-F238E27FC236}">
                  <a16:creationId xmlns:a16="http://schemas.microsoft.com/office/drawing/2014/main" id="{98FF02EC-1B0A-48AA-BC7B-31D24BF62171}"/>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3C75DD96-D3E2-46E2-9E6B-780F2179CA96}"/>
                    </a:ext>
                  </a:extLst>
                </p:cNvPr>
                <p:cNvSpPr txBox="1"/>
                <p:nvPr/>
              </p:nvSpPr>
              <p:spPr>
                <a:xfrm>
                  <a:off x="2974333" y="5844521"/>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24" name="TextBox 23">
                  <a:extLst>
                    <a:ext uri="{FF2B5EF4-FFF2-40B4-BE49-F238E27FC236}">
                      <a16:creationId xmlns:a16="http://schemas.microsoft.com/office/drawing/2014/main" id="{3C75DD96-D3E2-46E2-9E6B-780F2179CA96}"/>
                    </a:ext>
                  </a:extLst>
                </p:cNvPr>
                <p:cNvSpPr txBox="1">
                  <a:spLocks noRot="1" noChangeAspect="1" noMove="1" noResize="1" noEditPoints="1" noAdjustHandles="1" noChangeArrowheads="1" noChangeShapeType="1" noTextEdit="1"/>
                </p:cNvSpPr>
                <p:nvPr/>
              </p:nvSpPr>
              <p:spPr>
                <a:xfrm>
                  <a:off x="2974333" y="5844521"/>
                  <a:ext cx="553036" cy="276999"/>
                </a:xfrm>
                <a:prstGeom prst="rect">
                  <a:avLst/>
                </a:prstGeom>
                <a:blipFill>
                  <a:blip r:embed="rId13"/>
                  <a:stretch>
                    <a:fillRect l="-9890" r="-9890" b="-21739"/>
                  </a:stretch>
                </a:blipFill>
              </p:spPr>
              <p:txBody>
                <a:bodyPr/>
                <a:lstStyle/>
                <a:p>
                  <a:r>
                    <a:rPr lang="en-GB">
                      <a:noFill/>
                    </a:rPr>
                    <a:t> </a:t>
                  </a:r>
                </a:p>
              </p:txBody>
            </p:sp>
          </mc:Fallback>
        </mc:AlternateContent>
      </p:grpSp>
      <p:grpSp>
        <p:nvGrpSpPr>
          <p:cNvPr id="26" name="Group 25">
            <a:extLst>
              <a:ext uri="{FF2B5EF4-FFF2-40B4-BE49-F238E27FC236}">
                <a16:creationId xmlns:a16="http://schemas.microsoft.com/office/drawing/2014/main" id="{074E7F10-50CB-4DB1-9FFC-D40CB3CF2F29}"/>
              </a:ext>
            </a:extLst>
          </p:cNvPr>
          <p:cNvGrpSpPr/>
          <p:nvPr/>
        </p:nvGrpSpPr>
        <p:grpSpPr>
          <a:xfrm>
            <a:off x="6998212" y="3969818"/>
            <a:ext cx="689166" cy="334133"/>
            <a:chOff x="2838203" y="5856396"/>
            <a:chExt cx="689166" cy="334133"/>
          </a:xfrm>
        </p:grpSpPr>
        <p:cxnSp>
          <p:nvCxnSpPr>
            <p:cNvPr id="27" name="Straight Connector 26">
              <a:extLst>
                <a:ext uri="{FF2B5EF4-FFF2-40B4-BE49-F238E27FC236}">
                  <a16:creationId xmlns:a16="http://schemas.microsoft.com/office/drawing/2014/main" id="{E8D67F89-9345-48DD-A5DB-83E84FDD1438}"/>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07B6C16E-37BC-4FEC-BA1B-79582DFB4F6E}"/>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28" name="TextBox 27">
                  <a:extLst>
                    <a:ext uri="{FF2B5EF4-FFF2-40B4-BE49-F238E27FC236}">
                      <a16:creationId xmlns:a16="http://schemas.microsoft.com/office/drawing/2014/main" id="{07B6C16E-37BC-4FEC-BA1B-79582DFB4F6E}"/>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14"/>
                  <a:stretch>
                    <a:fillRect l="-8791" r="-10989" b="-21739"/>
                  </a:stretch>
                </a:blipFill>
              </p:spPr>
              <p:txBody>
                <a:bodyPr/>
                <a:lstStyle/>
                <a:p>
                  <a:r>
                    <a:rPr lang="en-GB">
                      <a:noFill/>
                    </a:rPr>
                    <a:t> </a:t>
                  </a:r>
                </a:p>
              </p:txBody>
            </p:sp>
          </mc:Fallback>
        </mc:AlternateContent>
      </p:grpSp>
      <p:grpSp>
        <p:nvGrpSpPr>
          <p:cNvPr id="29" name="Group 28">
            <a:extLst>
              <a:ext uri="{FF2B5EF4-FFF2-40B4-BE49-F238E27FC236}">
                <a16:creationId xmlns:a16="http://schemas.microsoft.com/office/drawing/2014/main" id="{6A110173-9D6F-48B8-8D1A-824B7BF09B85}"/>
              </a:ext>
            </a:extLst>
          </p:cNvPr>
          <p:cNvGrpSpPr/>
          <p:nvPr/>
        </p:nvGrpSpPr>
        <p:grpSpPr>
          <a:xfrm>
            <a:off x="6972923" y="1961281"/>
            <a:ext cx="689166" cy="334133"/>
            <a:chOff x="2838203" y="5856396"/>
            <a:chExt cx="689166" cy="334133"/>
          </a:xfrm>
        </p:grpSpPr>
        <p:cxnSp>
          <p:nvCxnSpPr>
            <p:cNvPr id="30" name="Straight Connector 29">
              <a:extLst>
                <a:ext uri="{FF2B5EF4-FFF2-40B4-BE49-F238E27FC236}">
                  <a16:creationId xmlns:a16="http://schemas.microsoft.com/office/drawing/2014/main" id="{A6BF985A-90F2-4DFE-9ADE-E23A8244D2F6}"/>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B6E604B6-67A6-41FB-8EB7-34B3B6AA7E75}"/>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31" name="TextBox 30">
                  <a:extLst>
                    <a:ext uri="{FF2B5EF4-FFF2-40B4-BE49-F238E27FC236}">
                      <a16:creationId xmlns:a16="http://schemas.microsoft.com/office/drawing/2014/main" id="{B6E604B6-67A6-41FB-8EB7-34B3B6AA7E75}"/>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15"/>
                  <a:stretch>
                    <a:fillRect l="-8791" r="-10989" b="-22222"/>
                  </a:stretch>
                </a:blipFill>
              </p:spPr>
              <p:txBody>
                <a:bodyPr/>
                <a:lstStyle/>
                <a:p>
                  <a:r>
                    <a:rPr lang="en-GB">
                      <a:noFill/>
                    </a:rPr>
                    <a:t> </a:t>
                  </a:r>
                </a:p>
              </p:txBody>
            </p:sp>
          </mc:Fallback>
        </mc:AlternateContent>
      </p:grpSp>
      <p:grpSp>
        <p:nvGrpSpPr>
          <p:cNvPr id="32" name="Group 31">
            <a:extLst>
              <a:ext uri="{FF2B5EF4-FFF2-40B4-BE49-F238E27FC236}">
                <a16:creationId xmlns:a16="http://schemas.microsoft.com/office/drawing/2014/main" id="{2314512C-760E-4DA0-BD21-43922CD14F1F}"/>
              </a:ext>
            </a:extLst>
          </p:cNvPr>
          <p:cNvGrpSpPr/>
          <p:nvPr/>
        </p:nvGrpSpPr>
        <p:grpSpPr>
          <a:xfrm>
            <a:off x="4540732" y="2033485"/>
            <a:ext cx="689166" cy="334133"/>
            <a:chOff x="2838203" y="5856396"/>
            <a:chExt cx="689166" cy="334133"/>
          </a:xfrm>
        </p:grpSpPr>
        <p:cxnSp>
          <p:nvCxnSpPr>
            <p:cNvPr id="33" name="Straight Connector 32">
              <a:extLst>
                <a:ext uri="{FF2B5EF4-FFF2-40B4-BE49-F238E27FC236}">
                  <a16:creationId xmlns:a16="http://schemas.microsoft.com/office/drawing/2014/main" id="{F95AA9A1-4381-49D8-B3C9-098B0DF50999}"/>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C892416D-21AD-4030-8B26-79F3592485E4}"/>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34" name="TextBox 33">
                  <a:extLst>
                    <a:ext uri="{FF2B5EF4-FFF2-40B4-BE49-F238E27FC236}">
                      <a16:creationId xmlns:a16="http://schemas.microsoft.com/office/drawing/2014/main" id="{C892416D-21AD-4030-8B26-79F3592485E4}"/>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16"/>
                  <a:stretch>
                    <a:fillRect l="-8791" r="-10989" b="-22222"/>
                  </a:stretch>
                </a:blipFill>
              </p:spPr>
              <p:txBody>
                <a:bodyPr/>
                <a:lstStyle/>
                <a:p>
                  <a:r>
                    <a:rPr lang="en-GB">
                      <a:noFill/>
                    </a:rPr>
                    <a:t> </a:t>
                  </a:r>
                </a:p>
              </p:txBody>
            </p:sp>
          </mc:Fallback>
        </mc:AlternateContent>
      </p:grpSp>
      <p:grpSp>
        <p:nvGrpSpPr>
          <p:cNvPr id="35" name="Group 34">
            <a:extLst>
              <a:ext uri="{FF2B5EF4-FFF2-40B4-BE49-F238E27FC236}">
                <a16:creationId xmlns:a16="http://schemas.microsoft.com/office/drawing/2014/main" id="{DF05C808-5EED-48DC-A9CB-14313255FE99}"/>
              </a:ext>
            </a:extLst>
          </p:cNvPr>
          <p:cNvGrpSpPr/>
          <p:nvPr/>
        </p:nvGrpSpPr>
        <p:grpSpPr>
          <a:xfrm>
            <a:off x="4536806" y="3941250"/>
            <a:ext cx="689166" cy="334133"/>
            <a:chOff x="2838203" y="5856396"/>
            <a:chExt cx="689166" cy="334133"/>
          </a:xfrm>
        </p:grpSpPr>
        <p:cxnSp>
          <p:nvCxnSpPr>
            <p:cNvPr id="36" name="Straight Connector 35">
              <a:extLst>
                <a:ext uri="{FF2B5EF4-FFF2-40B4-BE49-F238E27FC236}">
                  <a16:creationId xmlns:a16="http://schemas.microsoft.com/office/drawing/2014/main" id="{17046449-77AC-4837-AA6B-EEFB37805B29}"/>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99D0CF27-178E-47C2-B142-0D97FC480F53}"/>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37" name="TextBox 36">
                  <a:extLst>
                    <a:ext uri="{FF2B5EF4-FFF2-40B4-BE49-F238E27FC236}">
                      <a16:creationId xmlns:a16="http://schemas.microsoft.com/office/drawing/2014/main" id="{99D0CF27-178E-47C2-B142-0D97FC480F53}"/>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17"/>
                  <a:stretch>
                    <a:fillRect l="-10000" r="-11111" b="-22222"/>
                  </a:stretch>
                </a:blipFill>
              </p:spPr>
              <p:txBody>
                <a:bodyPr/>
                <a:lstStyle/>
                <a:p>
                  <a:r>
                    <a:rPr lang="en-GB">
                      <a:noFill/>
                    </a:rPr>
                    <a:t> </a:t>
                  </a:r>
                </a:p>
              </p:txBody>
            </p:sp>
          </mc:Fallback>
        </mc:AlternateContent>
      </p:grpSp>
      <p:grpSp>
        <p:nvGrpSpPr>
          <p:cNvPr id="38" name="Group 37">
            <a:extLst>
              <a:ext uri="{FF2B5EF4-FFF2-40B4-BE49-F238E27FC236}">
                <a16:creationId xmlns:a16="http://schemas.microsoft.com/office/drawing/2014/main" id="{C20CA58B-4ABC-40F7-B90B-2554B541FE54}"/>
              </a:ext>
            </a:extLst>
          </p:cNvPr>
          <p:cNvGrpSpPr/>
          <p:nvPr/>
        </p:nvGrpSpPr>
        <p:grpSpPr>
          <a:xfrm>
            <a:off x="4536806" y="5878813"/>
            <a:ext cx="689166" cy="334133"/>
            <a:chOff x="2838203" y="5856396"/>
            <a:chExt cx="689166" cy="334133"/>
          </a:xfrm>
        </p:grpSpPr>
        <p:cxnSp>
          <p:nvCxnSpPr>
            <p:cNvPr id="39" name="Straight Connector 38">
              <a:extLst>
                <a:ext uri="{FF2B5EF4-FFF2-40B4-BE49-F238E27FC236}">
                  <a16:creationId xmlns:a16="http://schemas.microsoft.com/office/drawing/2014/main" id="{2954F615-FD50-4DB2-80E5-F56BFF03639F}"/>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98F39C72-160C-4075-B07D-191ED2C17EAA}"/>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40" name="TextBox 39">
                  <a:extLst>
                    <a:ext uri="{FF2B5EF4-FFF2-40B4-BE49-F238E27FC236}">
                      <a16:creationId xmlns:a16="http://schemas.microsoft.com/office/drawing/2014/main" id="{98F39C72-160C-4075-B07D-191ED2C17EAA}"/>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18"/>
                  <a:stretch>
                    <a:fillRect l="-10000" r="-11111" b="-21739"/>
                  </a:stretch>
                </a:blipFill>
              </p:spPr>
              <p:txBody>
                <a:bodyPr/>
                <a:lstStyle/>
                <a:p>
                  <a:r>
                    <a:rPr lang="en-GB">
                      <a:noFill/>
                    </a:rPr>
                    <a:t> </a:t>
                  </a:r>
                </a:p>
              </p:txBody>
            </p:sp>
          </mc:Fallback>
        </mc:AlternateContent>
      </p:grpSp>
      <p:grpSp>
        <p:nvGrpSpPr>
          <p:cNvPr id="43" name="Group 42">
            <a:extLst>
              <a:ext uri="{FF2B5EF4-FFF2-40B4-BE49-F238E27FC236}">
                <a16:creationId xmlns:a16="http://schemas.microsoft.com/office/drawing/2014/main" id="{1A1D7DB4-4837-490E-96BF-FA4BEDD2307F}"/>
              </a:ext>
            </a:extLst>
          </p:cNvPr>
          <p:cNvGrpSpPr/>
          <p:nvPr/>
        </p:nvGrpSpPr>
        <p:grpSpPr>
          <a:xfrm>
            <a:off x="2128322" y="1987272"/>
            <a:ext cx="615428" cy="334133"/>
            <a:chOff x="2838203" y="5856396"/>
            <a:chExt cx="615428" cy="334133"/>
          </a:xfrm>
        </p:grpSpPr>
        <p:cxnSp>
          <p:nvCxnSpPr>
            <p:cNvPr id="44" name="Straight Connector 43">
              <a:extLst>
                <a:ext uri="{FF2B5EF4-FFF2-40B4-BE49-F238E27FC236}">
                  <a16:creationId xmlns:a16="http://schemas.microsoft.com/office/drawing/2014/main" id="{296795A1-D9FF-4B26-96C3-44051CFFE9C1}"/>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5843E86B-D947-4E06-951E-9029391FCAF9}"/>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45" name="TextBox 44">
                  <a:extLst>
                    <a:ext uri="{FF2B5EF4-FFF2-40B4-BE49-F238E27FC236}">
                      <a16:creationId xmlns:a16="http://schemas.microsoft.com/office/drawing/2014/main" id="{5843E86B-D947-4E06-951E-9029391FCAF9}"/>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19"/>
                  <a:stretch>
                    <a:fillRect l="-29114" t="-28889" r="-16456" b="-51111"/>
                  </a:stretch>
                </a:blipFill>
              </p:spPr>
              <p:txBody>
                <a:bodyPr/>
                <a:lstStyle/>
                <a:p>
                  <a:r>
                    <a:rPr lang="en-GB">
                      <a:noFill/>
                    </a:rPr>
                    <a:t> </a:t>
                  </a:r>
                </a:p>
              </p:txBody>
            </p:sp>
          </mc:Fallback>
        </mc:AlternateContent>
      </p:grpSp>
      <p:grpSp>
        <p:nvGrpSpPr>
          <p:cNvPr id="46" name="Group 45">
            <a:extLst>
              <a:ext uri="{FF2B5EF4-FFF2-40B4-BE49-F238E27FC236}">
                <a16:creationId xmlns:a16="http://schemas.microsoft.com/office/drawing/2014/main" id="{7B3045F5-79BF-4C14-BDC0-E8D2BE8A2639}"/>
              </a:ext>
            </a:extLst>
          </p:cNvPr>
          <p:cNvGrpSpPr/>
          <p:nvPr/>
        </p:nvGrpSpPr>
        <p:grpSpPr>
          <a:xfrm>
            <a:off x="2126381" y="5876745"/>
            <a:ext cx="615428" cy="334133"/>
            <a:chOff x="2838203" y="5856396"/>
            <a:chExt cx="615428" cy="334133"/>
          </a:xfrm>
        </p:grpSpPr>
        <p:cxnSp>
          <p:nvCxnSpPr>
            <p:cNvPr id="47" name="Straight Connector 46">
              <a:extLst>
                <a:ext uri="{FF2B5EF4-FFF2-40B4-BE49-F238E27FC236}">
                  <a16:creationId xmlns:a16="http://schemas.microsoft.com/office/drawing/2014/main" id="{2FF374D6-B8D2-4D64-A84F-7742BF465FA4}"/>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2F7AAAC6-3878-4ED9-A6AD-37F7D6460DF4}"/>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48" name="TextBox 47">
                  <a:extLst>
                    <a:ext uri="{FF2B5EF4-FFF2-40B4-BE49-F238E27FC236}">
                      <a16:creationId xmlns:a16="http://schemas.microsoft.com/office/drawing/2014/main" id="{2F7AAAC6-3878-4ED9-A6AD-37F7D6460DF4}"/>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20"/>
                  <a:stretch>
                    <a:fillRect l="-29114" t="-28889" r="-16456" b="-53333"/>
                  </a:stretch>
                </a:blipFill>
              </p:spPr>
              <p:txBody>
                <a:bodyPr/>
                <a:lstStyle/>
                <a:p>
                  <a:r>
                    <a:rPr lang="en-GB">
                      <a:noFill/>
                    </a:rPr>
                    <a:t> </a:t>
                  </a:r>
                </a:p>
              </p:txBody>
            </p:sp>
          </mc:Fallback>
        </mc:AlternateContent>
      </p:grpSp>
      <p:grpSp>
        <p:nvGrpSpPr>
          <p:cNvPr id="49" name="Group 48">
            <a:extLst>
              <a:ext uri="{FF2B5EF4-FFF2-40B4-BE49-F238E27FC236}">
                <a16:creationId xmlns:a16="http://schemas.microsoft.com/office/drawing/2014/main" id="{39E625E4-83CE-4C35-A8FF-DDEF7D90202B}"/>
              </a:ext>
            </a:extLst>
          </p:cNvPr>
          <p:cNvGrpSpPr/>
          <p:nvPr/>
        </p:nvGrpSpPr>
        <p:grpSpPr>
          <a:xfrm>
            <a:off x="2126381" y="3884507"/>
            <a:ext cx="615428" cy="334133"/>
            <a:chOff x="2838203" y="5856396"/>
            <a:chExt cx="615428" cy="334133"/>
          </a:xfrm>
        </p:grpSpPr>
        <p:cxnSp>
          <p:nvCxnSpPr>
            <p:cNvPr id="50" name="Straight Connector 49">
              <a:extLst>
                <a:ext uri="{FF2B5EF4-FFF2-40B4-BE49-F238E27FC236}">
                  <a16:creationId xmlns:a16="http://schemas.microsoft.com/office/drawing/2014/main" id="{1BBE8661-C3B4-4B06-B18E-AEAEC99AF73F}"/>
                </a:ext>
              </a:extLst>
            </p:cNvPr>
            <p:cNvCxnSpPr>
              <a:cxnSpLocks/>
            </p:cNvCxnSpPr>
            <p:nvPr/>
          </p:nvCxnSpPr>
          <p:spPr>
            <a:xfrm>
              <a:off x="2838203" y="6190529"/>
              <a:ext cx="412648"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7036A43A-A863-497E-9188-A230C849FEFC}"/>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51" name="TextBox 50">
                  <a:extLst>
                    <a:ext uri="{FF2B5EF4-FFF2-40B4-BE49-F238E27FC236}">
                      <a16:creationId xmlns:a16="http://schemas.microsoft.com/office/drawing/2014/main" id="{7036A43A-A863-497E-9188-A230C849FEFC}"/>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21"/>
                  <a:stretch>
                    <a:fillRect l="-29114" t="-28261" r="-16456" b="-50000"/>
                  </a:stretch>
                </a:blipFill>
              </p:spPr>
              <p:txBody>
                <a:bodyPr/>
                <a:lstStyle/>
                <a:p>
                  <a:r>
                    <a:rPr lang="en-GB">
                      <a:noFill/>
                    </a:rPr>
                    <a:t> </a:t>
                  </a:r>
                </a:p>
              </p:txBody>
            </p:sp>
          </mc:Fallback>
        </mc:AlternateContent>
      </p:grpSp>
    </p:spTree>
    <p:extLst>
      <p:ext uri="{BB962C8B-B14F-4D97-AF65-F5344CB8AC3E}">
        <p14:creationId xmlns:p14="http://schemas.microsoft.com/office/powerpoint/2010/main" val="2371695302"/>
      </p:ext>
    </p:extLst>
  </p:cSld>
  <p:clrMapOvr>
    <a:masterClrMapping/>
  </p:clrMapOvr>
  <p:transition spd="med" advTm="75594"/>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916F60-C47B-41AE-9776-85711E5905EA}"/>
              </a:ext>
            </a:extLst>
          </p:cNvPr>
          <p:cNvSpPr>
            <a:spLocks noGrp="1"/>
          </p:cNvSpPr>
          <p:nvPr>
            <p:ph type="sldNum" sz="quarter" idx="2"/>
          </p:nvPr>
        </p:nvSpPr>
        <p:spPr/>
        <p:txBody>
          <a:bodyPr/>
          <a:lstStyle/>
          <a:p>
            <a:fld id="{86CB4B4D-7CA3-9044-876B-883B54F8677D}" type="slidenum">
              <a:rPr lang="en-GB" smtClean="0"/>
              <a:t>14</a:t>
            </a:fld>
            <a:endParaRPr lang="en-GB" dirty="0"/>
          </a:p>
        </p:txBody>
      </p:sp>
      <p:sp>
        <p:nvSpPr>
          <p:cNvPr id="3" name="文字方塊 2">
            <a:extLst>
              <a:ext uri="{FF2B5EF4-FFF2-40B4-BE49-F238E27FC236}">
                <a16:creationId xmlns:a16="http://schemas.microsoft.com/office/drawing/2014/main" id="{F552BD08-6DE7-4D20-B299-BF0CFA5CA0FD}"/>
              </a:ext>
            </a:extLst>
          </p:cNvPr>
          <p:cNvSpPr txBox="1"/>
          <p:nvPr/>
        </p:nvSpPr>
        <p:spPr>
          <a:xfrm>
            <a:off x="116957" y="195209"/>
            <a:ext cx="3900239" cy="1015663"/>
          </a:xfrm>
          <a:prstGeom prst="rect">
            <a:avLst/>
          </a:prstGeom>
          <a:noFill/>
        </p:spPr>
        <p:txBody>
          <a:bodyPr wrap="square" rtlCol="0">
            <a:spAutoFit/>
          </a:bodyPr>
          <a:lstStyle/>
          <a:p>
            <a:pPr lvl="0"/>
            <a:r>
              <a:rPr lang="en-US" sz="3000" dirty="0"/>
              <a:t>Microstructure for cast Ni-Cu</a:t>
            </a:r>
          </a:p>
        </p:txBody>
      </p:sp>
      <p:pic>
        <p:nvPicPr>
          <p:cNvPr id="4" name="Picture 3">
            <a:extLst>
              <a:ext uri="{FF2B5EF4-FFF2-40B4-BE49-F238E27FC236}">
                <a16:creationId xmlns:a16="http://schemas.microsoft.com/office/drawing/2014/main" id="{8BE0470F-ED8E-42F6-B2D8-BC7044A32001}"/>
              </a:ext>
            </a:extLst>
          </p:cNvPr>
          <p:cNvPicPr>
            <a:picLocks noChangeAspect="1"/>
          </p:cNvPicPr>
          <p:nvPr/>
        </p:nvPicPr>
        <p:blipFill rotWithShape="1">
          <a:blip r:embed="rId2"/>
          <a:srcRect l="31348" t="23750" r="9888" b="13048"/>
          <a:stretch/>
        </p:blipFill>
        <p:spPr>
          <a:xfrm>
            <a:off x="1885308" y="1463675"/>
            <a:ext cx="5373384" cy="3852809"/>
          </a:xfrm>
          <a:prstGeom prst="rect">
            <a:avLst/>
          </a:prstGeom>
        </p:spPr>
      </p:pic>
    </p:spTree>
    <p:extLst>
      <p:ext uri="{BB962C8B-B14F-4D97-AF65-F5344CB8AC3E}">
        <p14:creationId xmlns:p14="http://schemas.microsoft.com/office/powerpoint/2010/main" val="256196535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5">
            <a:extLst>
              <a:ext uri="{FF2B5EF4-FFF2-40B4-BE49-F238E27FC236}">
                <a16:creationId xmlns:a16="http://schemas.microsoft.com/office/drawing/2014/main" id="{FFC441F5-F098-49CF-B927-70771A48206A}"/>
              </a:ext>
            </a:extLst>
          </p:cNvPr>
          <p:cNvSpPr txBox="1"/>
          <p:nvPr/>
        </p:nvSpPr>
        <p:spPr>
          <a:xfrm>
            <a:off x="579748" y="1961804"/>
            <a:ext cx="7984503" cy="769441"/>
          </a:xfrm>
          <a:prstGeom prst="rect">
            <a:avLst/>
          </a:prstGeom>
          <a:noFill/>
        </p:spPr>
        <p:txBody>
          <a:bodyPr wrap="square" rtlCol="0">
            <a:spAutoFit/>
          </a:bodyPr>
          <a:lstStyle/>
          <a:p>
            <a:pPr algn="ctr"/>
            <a:r>
              <a:rPr lang="en-US" sz="4400" b="1" dirty="0">
                <a:solidFill>
                  <a:schemeClr val="bg1"/>
                </a:solidFill>
              </a:rPr>
              <a:t>Update for Printability Map</a:t>
            </a:r>
          </a:p>
        </p:txBody>
      </p:sp>
      <p:grpSp>
        <p:nvGrpSpPr>
          <p:cNvPr id="10" name="Group 9">
            <a:extLst>
              <a:ext uri="{FF2B5EF4-FFF2-40B4-BE49-F238E27FC236}">
                <a16:creationId xmlns:a16="http://schemas.microsoft.com/office/drawing/2014/main" id="{DDC6DDA5-FAFD-47AD-8BE3-F9FB8035F2CB}"/>
              </a:ext>
            </a:extLst>
          </p:cNvPr>
          <p:cNvGrpSpPr/>
          <p:nvPr/>
        </p:nvGrpSpPr>
        <p:grpSpPr>
          <a:xfrm>
            <a:off x="0" y="5970104"/>
            <a:ext cx="9144000" cy="887896"/>
            <a:chOff x="0" y="5970104"/>
            <a:chExt cx="9144000" cy="887896"/>
          </a:xfrm>
        </p:grpSpPr>
        <p:sp>
          <p:nvSpPr>
            <p:cNvPr id="11" name="Rectangle 10">
              <a:extLst>
                <a:ext uri="{FF2B5EF4-FFF2-40B4-BE49-F238E27FC236}">
                  <a16:creationId xmlns:a16="http://schemas.microsoft.com/office/drawing/2014/main" id="{2B8362A5-23E9-430F-A2FA-DBEA8C852BCB}"/>
                </a:ext>
              </a:extLst>
            </p:cNvPr>
            <p:cNvSpPr/>
            <p:nvPr/>
          </p:nvSpPr>
          <p:spPr>
            <a:xfrm>
              <a:off x="0" y="5970104"/>
              <a:ext cx="9144000" cy="887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群組 3">
              <a:extLst>
                <a:ext uri="{FF2B5EF4-FFF2-40B4-BE49-F238E27FC236}">
                  <a16:creationId xmlns:a16="http://schemas.microsoft.com/office/drawing/2014/main" id="{91E01643-BDA1-4F6C-BA25-35ED9EA9D5B5}"/>
                </a:ext>
              </a:extLst>
            </p:cNvPr>
            <p:cNvGrpSpPr/>
            <p:nvPr/>
          </p:nvGrpSpPr>
          <p:grpSpPr>
            <a:xfrm>
              <a:off x="0" y="6028240"/>
              <a:ext cx="3266661" cy="771624"/>
              <a:chOff x="3968593" y="1731367"/>
              <a:chExt cx="4683420" cy="1106279"/>
            </a:xfrm>
          </p:grpSpPr>
          <p:pic>
            <p:nvPicPr>
              <p:cNvPr id="15" name="Picture 14">
                <a:extLst>
                  <a:ext uri="{FF2B5EF4-FFF2-40B4-BE49-F238E27FC236}">
                    <a16:creationId xmlns:a16="http://schemas.microsoft.com/office/drawing/2014/main" id="{CCE2F9F7-C5D8-4BB6-8CE3-A07EDB362D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8593" y="1731367"/>
                <a:ext cx="4603907" cy="1106279"/>
              </a:xfrm>
              <a:prstGeom prst="rect">
                <a:avLst/>
              </a:prstGeom>
            </p:spPr>
          </p:pic>
          <p:pic>
            <p:nvPicPr>
              <p:cNvPr id="16" name="圖片 2">
                <a:extLst>
                  <a:ext uri="{FF2B5EF4-FFF2-40B4-BE49-F238E27FC236}">
                    <a16:creationId xmlns:a16="http://schemas.microsoft.com/office/drawing/2014/main" id="{A63E2D7F-67A8-478E-BCA5-6CE3E8E5F51A}"/>
                  </a:ext>
                </a:extLst>
              </p:cNvPr>
              <p:cNvPicPr>
                <a:picLocks noChangeAspect="1"/>
              </p:cNvPicPr>
              <p:nvPr/>
            </p:nvPicPr>
            <p:blipFill rotWithShape="1">
              <a:blip r:embed="rId4"/>
              <a:srcRect l="69638" t="22146" r="14275" b="70598"/>
              <a:stretch/>
            </p:blipFill>
            <p:spPr>
              <a:xfrm>
                <a:off x="5249519" y="1772957"/>
                <a:ext cx="3402494" cy="1023098"/>
              </a:xfrm>
              <a:prstGeom prst="rect">
                <a:avLst/>
              </a:prstGeom>
            </p:spPr>
          </p:pic>
        </p:grpSp>
        <p:pic>
          <p:nvPicPr>
            <p:cNvPr id="14" name="Picture 13" descr="A close up of a sign&#10;&#10;Description automatically generated">
              <a:extLst>
                <a:ext uri="{FF2B5EF4-FFF2-40B4-BE49-F238E27FC236}">
                  <a16:creationId xmlns:a16="http://schemas.microsoft.com/office/drawing/2014/main" id="{C7AB5455-898E-41CF-A365-27F46C765A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4897" y="5993630"/>
              <a:ext cx="3639360" cy="744415"/>
            </a:xfrm>
            <a:prstGeom prst="rect">
              <a:avLst/>
            </a:prstGeom>
          </p:spPr>
        </p:pic>
      </p:grpSp>
    </p:spTree>
    <p:extLst>
      <p:ext uri="{BB962C8B-B14F-4D97-AF65-F5344CB8AC3E}">
        <p14:creationId xmlns:p14="http://schemas.microsoft.com/office/powerpoint/2010/main" val="4073830094"/>
      </p:ext>
    </p:extLst>
  </p:cSld>
  <p:clrMapOvr>
    <a:masterClrMapping/>
  </p:clrMapOvr>
  <mc:AlternateContent xmlns:mc="http://schemas.openxmlformats.org/markup-compatibility/2006" xmlns:p14="http://schemas.microsoft.com/office/powerpoint/2010/main">
    <mc:Choice Requires="p14">
      <p:transition spd="slow" p14:dur="2000" advTm="5778"/>
    </mc:Choice>
    <mc:Fallback xmlns="">
      <p:transition spd="slow" advTm="577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916F60-C47B-41AE-9776-85711E5905EA}"/>
              </a:ext>
            </a:extLst>
          </p:cNvPr>
          <p:cNvSpPr>
            <a:spLocks noGrp="1"/>
          </p:cNvSpPr>
          <p:nvPr>
            <p:ph type="sldNum" sz="quarter" idx="2"/>
          </p:nvPr>
        </p:nvSpPr>
        <p:spPr/>
        <p:txBody>
          <a:bodyPr/>
          <a:lstStyle/>
          <a:p>
            <a:fld id="{86CB4B4D-7CA3-9044-876B-883B54F8677D}" type="slidenum">
              <a:rPr lang="en-GB" smtClean="0"/>
              <a:t>16</a:t>
            </a:fld>
            <a:endParaRPr lang="en-GB" dirty="0"/>
          </a:p>
        </p:txBody>
      </p:sp>
      <p:sp>
        <p:nvSpPr>
          <p:cNvPr id="3" name="文字方塊 2">
            <a:extLst>
              <a:ext uri="{FF2B5EF4-FFF2-40B4-BE49-F238E27FC236}">
                <a16:creationId xmlns:a16="http://schemas.microsoft.com/office/drawing/2014/main" id="{F552BD08-6DE7-4D20-B299-BF0CFA5CA0FD}"/>
              </a:ext>
            </a:extLst>
          </p:cNvPr>
          <p:cNvSpPr txBox="1"/>
          <p:nvPr/>
        </p:nvSpPr>
        <p:spPr>
          <a:xfrm>
            <a:off x="116957" y="195209"/>
            <a:ext cx="5389991" cy="553998"/>
          </a:xfrm>
          <a:prstGeom prst="rect">
            <a:avLst/>
          </a:prstGeom>
          <a:noFill/>
        </p:spPr>
        <p:txBody>
          <a:bodyPr wrap="square" rtlCol="0">
            <a:spAutoFit/>
          </a:bodyPr>
          <a:lstStyle/>
          <a:p>
            <a:pPr lvl="0"/>
            <a:r>
              <a:rPr lang="en-US" sz="3000" dirty="0"/>
              <a:t>Printability Map-Microstructure</a:t>
            </a:r>
          </a:p>
        </p:txBody>
      </p:sp>
      <p:pic>
        <p:nvPicPr>
          <p:cNvPr id="5" name="Picture 4">
            <a:extLst>
              <a:ext uri="{FF2B5EF4-FFF2-40B4-BE49-F238E27FC236}">
                <a16:creationId xmlns:a16="http://schemas.microsoft.com/office/drawing/2014/main" id="{3F5AF13E-C690-415E-B266-912F3DC6A144}"/>
              </a:ext>
            </a:extLst>
          </p:cNvPr>
          <p:cNvPicPr>
            <a:picLocks noChangeAspect="1"/>
          </p:cNvPicPr>
          <p:nvPr/>
        </p:nvPicPr>
        <p:blipFill rotWithShape="1">
          <a:blip r:embed="rId2"/>
          <a:srcRect l="43932" t="26277" r="9888" b="9341"/>
          <a:stretch/>
        </p:blipFill>
        <p:spPr>
          <a:xfrm>
            <a:off x="294376" y="3425691"/>
            <a:ext cx="3192693" cy="2967418"/>
          </a:xfrm>
          <a:prstGeom prst="rect">
            <a:avLst/>
          </a:prstGeom>
        </p:spPr>
      </p:pic>
      <p:pic>
        <p:nvPicPr>
          <p:cNvPr id="6" name="Picture 5">
            <a:extLst>
              <a:ext uri="{FF2B5EF4-FFF2-40B4-BE49-F238E27FC236}">
                <a16:creationId xmlns:a16="http://schemas.microsoft.com/office/drawing/2014/main" id="{E06CFD50-CA00-477B-ACCC-10B6D068E7DB}"/>
              </a:ext>
            </a:extLst>
          </p:cNvPr>
          <p:cNvPicPr>
            <a:picLocks noChangeAspect="1"/>
          </p:cNvPicPr>
          <p:nvPr/>
        </p:nvPicPr>
        <p:blipFill rotWithShape="1">
          <a:blip r:embed="rId3"/>
          <a:srcRect l="28989" t="28974" r="22359" b="12542"/>
          <a:stretch/>
        </p:blipFill>
        <p:spPr>
          <a:xfrm>
            <a:off x="462614" y="1136760"/>
            <a:ext cx="2856216" cy="2288931"/>
          </a:xfrm>
          <a:prstGeom prst="rect">
            <a:avLst/>
          </a:prstGeom>
        </p:spPr>
      </p:pic>
      <p:sp>
        <p:nvSpPr>
          <p:cNvPr id="7" name="Arrow: Right 6">
            <a:extLst>
              <a:ext uri="{FF2B5EF4-FFF2-40B4-BE49-F238E27FC236}">
                <a16:creationId xmlns:a16="http://schemas.microsoft.com/office/drawing/2014/main" id="{85D1DFF5-F9D3-42EF-A2A1-A5FA25EC9167}"/>
              </a:ext>
            </a:extLst>
          </p:cNvPr>
          <p:cNvSpPr/>
          <p:nvPr/>
        </p:nvSpPr>
        <p:spPr>
          <a:xfrm>
            <a:off x="3521864" y="3040410"/>
            <a:ext cx="990664" cy="7705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descr="A screenshot of a cell phone&#10;&#10;Description automatically generated">
            <a:extLst>
              <a:ext uri="{FF2B5EF4-FFF2-40B4-BE49-F238E27FC236}">
                <a16:creationId xmlns:a16="http://schemas.microsoft.com/office/drawing/2014/main" id="{0E939A19-3E62-4628-BD08-EEABB753BBCB}"/>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443789" y="2199775"/>
            <a:ext cx="4700211" cy="2774430"/>
          </a:xfrm>
          <a:prstGeom prst="rect">
            <a:avLst/>
          </a:prstGeom>
        </p:spPr>
      </p:pic>
    </p:spTree>
    <p:extLst>
      <p:ext uri="{BB962C8B-B14F-4D97-AF65-F5344CB8AC3E}">
        <p14:creationId xmlns:p14="http://schemas.microsoft.com/office/powerpoint/2010/main" val="292816435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screenshot of a cell phone&#10;&#10;Description automatically generated">
            <a:extLst>
              <a:ext uri="{FF2B5EF4-FFF2-40B4-BE49-F238E27FC236}">
                <a16:creationId xmlns:a16="http://schemas.microsoft.com/office/drawing/2014/main" id="{644A3230-1FC7-4BA4-945B-4278311C7C7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019766" y="2239152"/>
            <a:ext cx="6694098" cy="3951377"/>
          </a:xfrm>
          <a:prstGeom prst="rect">
            <a:avLst/>
          </a:prstGeom>
        </p:spPr>
      </p:pic>
      <p:sp>
        <p:nvSpPr>
          <p:cNvPr id="2" name="Slide Number Placeholder 1">
            <a:extLst>
              <a:ext uri="{FF2B5EF4-FFF2-40B4-BE49-F238E27FC236}">
                <a16:creationId xmlns:a16="http://schemas.microsoft.com/office/drawing/2014/main" id="{C1916F60-C47B-41AE-9776-85711E5905EA}"/>
              </a:ext>
            </a:extLst>
          </p:cNvPr>
          <p:cNvSpPr>
            <a:spLocks noGrp="1"/>
          </p:cNvSpPr>
          <p:nvPr>
            <p:ph type="sldNum" sz="quarter" idx="2"/>
          </p:nvPr>
        </p:nvSpPr>
        <p:spPr/>
        <p:txBody>
          <a:bodyPr/>
          <a:lstStyle/>
          <a:p>
            <a:fld id="{86CB4B4D-7CA3-9044-876B-883B54F8677D}" type="slidenum">
              <a:rPr lang="en-GB" smtClean="0"/>
              <a:t>17</a:t>
            </a:fld>
            <a:endParaRPr lang="en-GB" dirty="0"/>
          </a:p>
        </p:txBody>
      </p:sp>
      <p:sp>
        <p:nvSpPr>
          <p:cNvPr id="3" name="文字方塊 2">
            <a:extLst>
              <a:ext uri="{FF2B5EF4-FFF2-40B4-BE49-F238E27FC236}">
                <a16:creationId xmlns:a16="http://schemas.microsoft.com/office/drawing/2014/main" id="{F552BD08-6DE7-4D20-B299-BF0CFA5CA0FD}"/>
              </a:ext>
            </a:extLst>
          </p:cNvPr>
          <p:cNvSpPr txBox="1"/>
          <p:nvPr/>
        </p:nvSpPr>
        <p:spPr>
          <a:xfrm>
            <a:off x="116957" y="195209"/>
            <a:ext cx="5389991" cy="553998"/>
          </a:xfrm>
          <a:prstGeom prst="rect">
            <a:avLst/>
          </a:prstGeom>
          <a:noFill/>
        </p:spPr>
        <p:txBody>
          <a:bodyPr wrap="square" rtlCol="0">
            <a:spAutoFit/>
          </a:bodyPr>
          <a:lstStyle/>
          <a:p>
            <a:pPr lvl="0"/>
            <a:r>
              <a:rPr lang="en-US" sz="3000" dirty="0"/>
              <a:t>Printability Map-Microstructure</a:t>
            </a:r>
          </a:p>
        </p:txBody>
      </p:sp>
      <p:pic>
        <p:nvPicPr>
          <p:cNvPr id="4" name="Picture 3">
            <a:extLst>
              <a:ext uri="{FF2B5EF4-FFF2-40B4-BE49-F238E27FC236}">
                <a16:creationId xmlns:a16="http://schemas.microsoft.com/office/drawing/2014/main" id="{20C9620A-2E53-4186-A8C2-88A9D4F96EDB}"/>
              </a:ext>
            </a:extLst>
          </p:cNvPr>
          <p:cNvPicPr>
            <a:picLocks noChangeAspect="1"/>
          </p:cNvPicPr>
          <p:nvPr/>
        </p:nvPicPr>
        <p:blipFill rotWithShape="1">
          <a:blip r:embed="rId3">
            <a:clrChange>
              <a:clrFrom>
                <a:srgbClr val="FFFFFF"/>
              </a:clrFrom>
              <a:clrTo>
                <a:srgbClr val="FFFFFF">
                  <a:alpha val="0"/>
                </a:srgbClr>
              </a:clrTo>
            </a:clrChange>
          </a:blip>
          <a:srcRect l="6629" t="29481" r="45506" b="9419"/>
          <a:stretch/>
        </p:blipFill>
        <p:spPr>
          <a:xfrm>
            <a:off x="5409948" y="125843"/>
            <a:ext cx="2578112" cy="2194022"/>
          </a:xfrm>
          <a:prstGeom prst="rect">
            <a:avLst/>
          </a:prstGeom>
        </p:spPr>
      </p:pic>
      <p:pic>
        <p:nvPicPr>
          <p:cNvPr id="8" name="Picture 7">
            <a:extLst>
              <a:ext uri="{FF2B5EF4-FFF2-40B4-BE49-F238E27FC236}">
                <a16:creationId xmlns:a16="http://schemas.microsoft.com/office/drawing/2014/main" id="{6C16CAB2-9ECC-485E-A55E-C166E8F6E43A}"/>
              </a:ext>
            </a:extLst>
          </p:cNvPr>
          <p:cNvPicPr>
            <a:picLocks noChangeAspect="1"/>
          </p:cNvPicPr>
          <p:nvPr/>
        </p:nvPicPr>
        <p:blipFill rotWithShape="1">
          <a:blip r:embed="rId4">
            <a:clrChange>
              <a:clrFrom>
                <a:srgbClr val="FFFFFF"/>
              </a:clrFrom>
              <a:clrTo>
                <a:srgbClr val="FFFFFF">
                  <a:alpha val="0"/>
                </a:srgbClr>
              </a:clrTo>
            </a:clrChange>
          </a:blip>
          <a:srcRect l="40000" t="13469" r="9550" b="28722"/>
          <a:stretch/>
        </p:blipFill>
        <p:spPr>
          <a:xfrm>
            <a:off x="-136443" y="4305859"/>
            <a:ext cx="2732926" cy="2087736"/>
          </a:xfrm>
          <a:prstGeom prst="rect">
            <a:avLst/>
          </a:prstGeom>
        </p:spPr>
      </p:pic>
      <p:pic>
        <p:nvPicPr>
          <p:cNvPr id="10" name="Picture 9">
            <a:extLst>
              <a:ext uri="{FF2B5EF4-FFF2-40B4-BE49-F238E27FC236}">
                <a16:creationId xmlns:a16="http://schemas.microsoft.com/office/drawing/2014/main" id="{BA40D7AB-4D64-410C-9F4C-68D81939569C}"/>
              </a:ext>
            </a:extLst>
          </p:cNvPr>
          <p:cNvPicPr>
            <a:picLocks noChangeAspect="1"/>
          </p:cNvPicPr>
          <p:nvPr/>
        </p:nvPicPr>
        <p:blipFill rotWithShape="1">
          <a:blip r:embed="rId5">
            <a:clrChange>
              <a:clrFrom>
                <a:srgbClr val="FFFFFF"/>
              </a:clrFrom>
              <a:clrTo>
                <a:srgbClr val="FFFFFF">
                  <a:alpha val="0"/>
                </a:srgbClr>
              </a:clrTo>
            </a:clrChange>
          </a:blip>
          <a:srcRect l="7190" t="8582" r="39776" b="22654"/>
          <a:stretch/>
        </p:blipFill>
        <p:spPr>
          <a:xfrm>
            <a:off x="68365" y="807413"/>
            <a:ext cx="2839609" cy="2454578"/>
          </a:xfrm>
          <a:prstGeom prst="rect">
            <a:avLst/>
          </a:prstGeom>
        </p:spPr>
      </p:pic>
      <p:sp>
        <p:nvSpPr>
          <p:cNvPr id="11" name="Oval 10">
            <a:extLst>
              <a:ext uri="{FF2B5EF4-FFF2-40B4-BE49-F238E27FC236}">
                <a16:creationId xmlns:a16="http://schemas.microsoft.com/office/drawing/2014/main" id="{D8415F55-D39A-4614-88B8-2520554824B3}"/>
              </a:ext>
            </a:extLst>
          </p:cNvPr>
          <p:cNvSpPr/>
          <p:nvPr/>
        </p:nvSpPr>
        <p:spPr>
          <a:xfrm>
            <a:off x="2732926" y="4461685"/>
            <a:ext cx="175048" cy="190052"/>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CC9C99CF-A269-47C2-A351-88DD28B0B114}"/>
              </a:ext>
            </a:extLst>
          </p:cNvPr>
          <p:cNvSpPr/>
          <p:nvPr/>
        </p:nvSpPr>
        <p:spPr>
          <a:xfrm>
            <a:off x="2803326" y="5035788"/>
            <a:ext cx="175048" cy="190052"/>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552FEF67-39B9-4E15-9954-02D40FEAB62A}"/>
              </a:ext>
            </a:extLst>
          </p:cNvPr>
          <p:cNvSpPr/>
          <p:nvPr/>
        </p:nvSpPr>
        <p:spPr>
          <a:xfrm>
            <a:off x="4965551" y="3616827"/>
            <a:ext cx="175048" cy="190052"/>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50501615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18</a:t>
            </a:fld>
            <a:endParaRPr lang="en-GB" dirty="0"/>
          </a:p>
        </p:txBody>
      </p:sp>
      <p:sp>
        <p:nvSpPr>
          <p:cNvPr id="4" name="文字方塊 2">
            <a:extLst>
              <a:ext uri="{FF2B5EF4-FFF2-40B4-BE49-F238E27FC236}">
                <a16:creationId xmlns:a16="http://schemas.microsoft.com/office/drawing/2014/main" id="{97E4EAFC-DC5E-4BE6-80D1-37E0EECD456B}"/>
              </a:ext>
            </a:extLst>
          </p:cNvPr>
          <p:cNvSpPr txBox="1"/>
          <p:nvPr/>
        </p:nvSpPr>
        <p:spPr>
          <a:xfrm>
            <a:off x="194949" y="446846"/>
            <a:ext cx="2165191" cy="630942"/>
          </a:xfrm>
          <a:prstGeom prst="rect">
            <a:avLst/>
          </a:prstGeom>
          <a:noFill/>
        </p:spPr>
        <p:txBody>
          <a:bodyPr wrap="square" rtlCol="0">
            <a:spAutoFit/>
          </a:bodyPr>
          <a:lstStyle/>
          <a:p>
            <a:pPr lvl="0"/>
            <a:r>
              <a:rPr lang="en-US" sz="3500" dirty="0"/>
              <a:t>Summary</a:t>
            </a:r>
          </a:p>
        </p:txBody>
      </p:sp>
      <p:sp>
        <p:nvSpPr>
          <p:cNvPr id="3" name="TextBox 2">
            <a:extLst>
              <a:ext uri="{FF2B5EF4-FFF2-40B4-BE49-F238E27FC236}">
                <a16:creationId xmlns:a16="http://schemas.microsoft.com/office/drawing/2014/main" id="{1BB618B8-5FE6-44FF-BF3E-D6539CD4A3D4}"/>
              </a:ext>
            </a:extLst>
          </p:cNvPr>
          <p:cNvSpPr txBox="1"/>
          <p:nvPr/>
        </p:nvSpPr>
        <p:spPr>
          <a:xfrm>
            <a:off x="883508" y="1402500"/>
            <a:ext cx="7376984" cy="4693593"/>
          </a:xfrm>
          <a:prstGeom prst="rect">
            <a:avLst/>
          </a:prstGeom>
          <a:noFill/>
        </p:spPr>
        <p:txBody>
          <a:bodyPr wrap="square" rtlCol="0">
            <a:spAutoFit/>
          </a:bodyPr>
          <a:lstStyle/>
          <a:p>
            <a:pPr marL="342900" indent="-342900">
              <a:buAutoNum type="arabicPeriod"/>
            </a:pPr>
            <a:r>
              <a:rPr lang="en-US" dirty="0"/>
              <a:t>The material </a:t>
            </a:r>
            <a:r>
              <a:rPr lang="en-US"/>
              <a:t>freezing range and </a:t>
            </a:r>
            <a:r>
              <a:rPr lang="en-US" dirty="0"/>
              <a:t>the interfacial energy affect the microstructure distribution in the process parameter map.</a:t>
            </a:r>
          </a:p>
          <a:p>
            <a:pPr marL="342900" indent="-342900">
              <a:buAutoNum type="arabicPeriod"/>
            </a:pPr>
            <a:endParaRPr lang="en-US" dirty="0"/>
          </a:p>
          <a:p>
            <a:pPr marL="342900" indent="-342900">
              <a:buAutoNum type="arabicPeriod"/>
            </a:pPr>
            <a:r>
              <a:rPr lang="en-US" dirty="0"/>
              <a:t>With narrow freezing range, only planar structure can be observed, since it is hard to form the undercooling range at interface area. (</a:t>
            </a:r>
            <a:r>
              <a:rPr lang="en-US" dirty="0" err="1"/>
              <a:t>NiAl</a:t>
            </a:r>
            <a:r>
              <a:rPr lang="en-US" dirty="0"/>
              <a:t>) </a:t>
            </a:r>
          </a:p>
          <a:p>
            <a:pPr marL="342900" indent="-342900">
              <a:buAutoNum type="arabicPeriod"/>
            </a:pPr>
            <a:endParaRPr lang="en-US" dirty="0"/>
          </a:p>
          <a:p>
            <a:pPr marL="342900" indent="-342900">
              <a:buFontTx/>
              <a:buAutoNum type="arabicPeriod"/>
            </a:pPr>
            <a:r>
              <a:rPr lang="en-GB" dirty="0"/>
              <a:t>Material with high Interfacial energy </a:t>
            </a:r>
            <a:r>
              <a:rPr lang="en-US" dirty="0"/>
              <a:t>has larger </a:t>
            </a:r>
            <a:r>
              <a:rPr lang="en-GB" dirty="0"/>
              <a:t>primary dendritic arm spacing, when the process parameter are the same. (</a:t>
            </a:r>
            <a:r>
              <a:rPr lang="en-GB" dirty="0" err="1"/>
              <a:t>NiNb</a:t>
            </a:r>
            <a:r>
              <a:rPr lang="en-GB" dirty="0"/>
              <a:t>, </a:t>
            </a:r>
            <a:r>
              <a:rPr lang="en-GB" dirty="0" err="1"/>
              <a:t>NiCu</a:t>
            </a:r>
            <a:r>
              <a:rPr lang="en-GB" dirty="0"/>
              <a:t>)</a:t>
            </a:r>
          </a:p>
          <a:p>
            <a:pPr marL="342900" indent="-342900">
              <a:buAutoNum type="arabicPeriod"/>
            </a:pPr>
            <a:endParaRPr lang="en-GB" dirty="0"/>
          </a:p>
          <a:p>
            <a:pPr marL="342900" indent="-342900">
              <a:buFontTx/>
              <a:buAutoNum type="arabicPeriod"/>
            </a:pPr>
            <a:r>
              <a:rPr lang="en-GB" dirty="0"/>
              <a:t>High Interfacial energy supress the formation of the fine dendritic structure at high temperature gradient. (</a:t>
            </a:r>
            <a:r>
              <a:rPr lang="en-GB" dirty="0" err="1"/>
              <a:t>NiNb</a:t>
            </a:r>
            <a:r>
              <a:rPr lang="en-GB" dirty="0"/>
              <a:t>, </a:t>
            </a:r>
            <a:r>
              <a:rPr lang="en-GB" dirty="0" err="1"/>
              <a:t>NiCu</a:t>
            </a:r>
            <a:r>
              <a:rPr lang="en-GB" dirty="0"/>
              <a:t>)</a:t>
            </a:r>
          </a:p>
          <a:p>
            <a:pPr marL="342900" indent="-342900">
              <a:buAutoNum type="arabicPeriod"/>
            </a:pPr>
            <a:endParaRPr lang="en-GB" dirty="0"/>
          </a:p>
          <a:p>
            <a:pPr marL="342900" indent="-342900">
              <a:buFontTx/>
              <a:buAutoNum type="arabicPeriod"/>
            </a:pPr>
            <a:r>
              <a:rPr lang="en-GB" dirty="0"/>
              <a:t>Interfacial energy also affect the </a:t>
            </a:r>
            <a:r>
              <a:rPr lang="en-US" dirty="0"/>
              <a:t>Constitutional supercooling velocity. The freezing range and the segregation coefficient are not the only factors</a:t>
            </a:r>
            <a:r>
              <a:rPr lang="en-US" sz="2200" dirty="0"/>
              <a:t>.</a:t>
            </a:r>
          </a:p>
          <a:p>
            <a:r>
              <a:rPr lang="en-GB" sz="2500" dirty="0"/>
              <a:t>  </a:t>
            </a:r>
          </a:p>
          <a:p>
            <a:pPr marL="342900" indent="-342900">
              <a:buAutoNum type="arabicPeriod"/>
            </a:pPr>
            <a:endParaRPr lang="en-GB" dirty="0"/>
          </a:p>
        </p:txBody>
      </p:sp>
    </p:spTree>
    <p:extLst>
      <p:ext uri="{BB962C8B-B14F-4D97-AF65-F5344CB8AC3E}">
        <p14:creationId xmlns:p14="http://schemas.microsoft.com/office/powerpoint/2010/main" val="2604182340"/>
      </p:ext>
    </p:extLst>
  </p:cSld>
  <p:clrMapOvr>
    <a:masterClrMapping/>
  </p:clrMapOvr>
  <p:transition spd="med" advTm="52327"/>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6">
            <a:extLst>
              <a:ext uri="{FF2B5EF4-FFF2-40B4-BE49-F238E27FC236}">
                <a16:creationId xmlns:a16="http://schemas.microsoft.com/office/drawing/2014/main" id="{EF87E0DB-82FE-4DE2-9FCE-A6B6C98B83CA}"/>
              </a:ext>
            </a:extLst>
          </p:cNvPr>
          <p:cNvSpPr txBox="1"/>
          <p:nvPr/>
        </p:nvSpPr>
        <p:spPr>
          <a:xfrm>
            <a:off x="579747" y="3013501"/>
            <a:ext cx="7984503" cy="830997"/>
          </a:xfrm>
          <a:prstGeom prst="rect">
            <a:avLst/>
          </a:prstGeom>
          <a:noFill/>
        </p:spPr>
        <p:txBody>
          <a:bodyPr wrap="square" rtlCol="0">
            <a:spAutoFit/>
          </a:bodyPr>
          <a:lstStyle/>
          <a:p>
            <a:pPr algn="ctr"/>
            <a:r>
              <a:rPr lang="en-US" sz="4800" b="1" dirty="0">
                <a:solidFill>
                  <a:schemeClr val="bg1"/>
                </a:solidFill>
              </a:rPr>
              <a:t>Q &amp; A</a:t>
            </a:r>
            <a:endParaRPr lang="en-US" sz="4400" b="1" dirty="0">
              <a:solidFill>
                <a:schemeClr val="bg1"/>
              </a:solidFill>
            </a:endParaRPr>
          </a:p>
        </p:txBody>
      </p:sp>
      <p:sp>
        <p:nvSpPr>
          <p:cNvPr id="12" name="TextBox 5">
            <a:extLst>
              <a:ext uri="{FF2B5EF4-FFF2-40B4-BE49-F238E27FC236}">
                <a16:creationId xmlns:a16="http://schemas.microsoft.com/office/drawing/2014/main" id="{FFC441F5-F098-49CF-B927-70771A48206A}"/>
              </a:ext>
            </a:extLst>
          </p:cNvPr>
          <p:cNvSpPr txBox="1"/>
          <p:nvPr/>
        </p:nvSpPr>
        <p:spPr>
          <a:xfrm>
            <a:off x="579748" y="1961804"/>
            <a:ext cx="7984503" cy="769441"/>
          </a:xfrm>
          <a:prstGeom prst="rect">
            <a:avLst/>
          </a:prstGeom>
          <a:noFill/>
        </p:spPr>
        <p:txBody>
          <a:bodyPr wrap="square" rtlCol="0">
            <a:spAutoFit/>
          </a:bodyPr>
          <a:lstStyle/>
          <a:p>
            <a:pPr algn="ctr"/>
            <a:r>
              <a:rPr lang="en-US" sz="4400" b="1" dirty="0">
                <a:solidFill>
                  <a:schemeClr val="bg1"/>
                </a:solidFill>
              </a:rPr>
              <a:t>Thank You</a:t>
            </a:r>
          </a:p>
        </p:txBody>
      </p:sp>
      <p:grpSp>
        <p:nvGrpSpPr>
          <p:cNvPr id="10" name="Group 9">
            <a:extLst>
              <a:ext uri="{FF2B5EF4-FFF2-40B4-BE49-F238E27FC236}">
                <a16:creationId xmlns:a16="http://schemas.microsoft.com/office/drawing/2014/main" id="{DDC6DDA5-FAFD-47AD-8BE3-F9FB8035F2CB}"/>
              </a:ext>
            </a:extLst>
          </p:cNvPr>
          <p:cNvGrpSpPr/>
          <p:nvPr/>
        </p:nvGrpSpPr>
        <p:grpSpPr>
          <a:xfrm>
            <a:off x="0" y="5970104"/>
            <a:ext cx="9144000" cy="887896"/>
            <a:chOff x="0" y="5970104"/>
            <a:chExt cx="9144000" cy="887896"/>
          </a:xfrm>
        </p:grpSpPr>
        <p:sp>
          <p:nvSpPr>
            <p:cNvPr id="11" name="Rectangle 10">
              <a:extLst>
                <a:ext uri="{FF2B5EF4-FFF2-40B4-BE49-F238E27FC236}">
                  <a16:creationId xmlns:a16="http://schemas.microsoft.com/office/drawing/2014/main" id="{2B8362A5-23E9-430F-A2FA-DBEA8C852BCB}"/>
                </a:ext>
              </a:extLst>
            </p:cNvPr>
            <p:cNvSpPr/>
            <p:nvPr/>
          </p:nvSpPr>
          <p:spPr>
            <a:xfrm>
              <a:off x="0" y="5970104"/>
              <a:ext cx="9144000" cy="887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群組 3">
              <a:extLst>
                <a:ext uri="{FF2B5EF4-FFF2-40B4-BE49-F238E27FC236}">
                  <a16:creationId xmlns:a16="http://schemas.microsoft.com/office/drawing/2014/main" id="{91E01643-BDA1-4F6C-BA25-35ED9EA9D5B5}"/>
                </a:ext>
              </a:extLst>
            </p:cNvPr>
            <p:cNvGrpSpPr/>
            <p:nvPr/>
          </p:nvGrpSpPr>
          <p:grpSpPr>
            <a:xfrm>
              <a:off x="0" y="6028240"/>
              <a:ext cx="3266661" cy="771624"/>
              <a:chOff x="3968593" y="1731367"/>
              <a:chExt cx="4683420" cy="1106279"/>
            </a:xfrm>
          </p:grpSpPr>
          <p:pic>
            <p:nvPicPr>
              <p:cNvPr id="15" name="Picture 14">
                <a:extLst>
                  <a:ext uri="{FF2B5EF4-FFF2-40B4-BE49-F238E27FC236}">
                    <a16:creationId xmlns:a16="http://schemas.microsoft.com/office/drawing/2014/main" id="{CCE2F9F7-C5D8-4BB6-8CE3-A07EDB362D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8593" y="1731367"/>
                <a:ext cx="4603907" cy="1106279"/>
              </a:xfrm>
              <a:prstGeom prst="rect">
                <a:avLst/>
              </a:prstGeom>
            </p:spPr>
          </p:pic>
          <p:pic>
            <p:nvPicPr>
              <p:cNvPr id="16" name="圖片 2">
                <a:extLst>
                  <a:ext uri="{FF2B5EF4-FFF2-40B4-BE49-F238E27FC236}">
                    <a16:creationId xmlns:a16="http://schemas.microsoft.com/office/drawing/2014/main" id="{A63E2D7F-67A8-478E-BCA5-6CE3E8E5F51A}"/>
                  </a:ext>
                </a:extLst>
              </p:cNvPr>
              <p:cNvPicPr>
                <a:picLocks noChangeAspect="1"/>
              </p:cNvPicPr>
              <p:nvPr/>
            </p:nvPicPr>
            <p:blipFill rotWithShape="1">
              <a:blip r:embed="rId4"/>
              <a:srcRect l="69638" t="22146" r="14275" b="70598"/>
              <a:stretch/>
            </p:blipFill>
            <p:spPr>
              <a:xfrm>
                <a:off x="5249519" y="1772957"/>
                <a:ext cx="3402494" cy="1023098"/>
              </a:xfrm>
              <a:prstGeom prst="rect">
                <a:avLst/>
              </a:prstGeom>
            </p:spPr>
          </p:pic>
        </p:grpSp>
        <p:pic>
          <p:nvPicPr>
            <p:cNvPr id="14" name="Picture 13" descr="A close up of a sign&#10;&#10;Description automatically generated">
              <a:extLst>
                <a:ext uri="{FF2B5EF4-FFF2-40B4-BE49-F238E27FC236}">
                  <a16:creationId xmlns:a16="http://schemas.microsoft.com/office/drawing/2014/main" id="{C7AB5455-898E-41CF-A365-27F46C765A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4897" y="5993630"/>
              <a:ext cx="3639360" cy="744415"/>
            </a:xfrm>
            <a:prstGeom prst="rect">
              <a:avLst/>
            </a:prstGeom>
          </p:spPr>
        </p:pic>
      </p:grpSp>
    </p:spTree>
    <p:extLst>
      <p:ext uri="{BB962C8B-B14F-4D97-AF65-F5344CB8AC3E}">
        <p14:creationId xmlns:p14="http://schemas.microsoft.com/office/powerpoint/2010/main" val="2681989534"/>
      </p:ext>
    </p:extLst>
  </p:cSld>
  <p:clrMapOvr>
    <a:masterClrMapping/>
  </p:clrMapOvr>
  <mc:AlternateContent xmlns:mc="http://schemas.openxmlformats.org/markup-compatibility/2006" xmlns:p14="http://schemas.microsoft.com/office/powerpoint/2010/main">
    <mc:Choice Requires="p14">
      <p:transition spd="slow" p14:dur="2000" advTm="5778"/>
    </mc:Choice>
    <mc:Fallback xmlns="">
      <p:transition spd="slow" advTm="577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5647405-3749-47F1-BF4E-F9A5318CC0B1}"/>
              </a:ext>
            </a:extLst>
          </p:cNvPr>
          <p:cNvSpPr>
            <a:spLocks noGrp="1"/>
          </p:cNvSpPr>
          <p:nvPr>
            <p:ph type="sldNum" sz="quarter" idx="2"/>
          </p:nvPr>
        </p:nvSpPr>
        <p:spPr/>
        <p:txBody>
          <a:bodyPr/>
          <a:lstStyle/>
          <a:p>
            <a:fld id="{86CB4B4D-7CA3-9044-876B-883B54F8677D}" type="slidenum">
              <a:rPr lang="en-US" smtClean="0"/>
              <a:t>2</a:t>
            </a:fld>
            <a:endParaRPr lang="en-US" dirty="0"/>
          </a:p>
        </p:txBody>
      </p:sp>
      <p:sp>
        <p:nvSpPr>
          <p:cNvPr id="3" name="文字方塊 2">
            <a:extLst>
              <a:ext uri="{FF2B5EF4-FFF2-40B4-BE49-F238E27FC236}">
                <a16:creationId xmlns:a16="http://schemas.microsoft.com/office/drawing/2014/main" id="{FA03C0E9-9CED-4303-9BF5-8BB20BF5F109}"/>
              </a:ext>
            </a:extLst>
          </p:cNvPr>
          <p:cNvSpPr txBox="1"/>
          <p:nvPr/>
        </p:nvSpPr>
        <p:spPr>
          <a:xfrm>
            <a:off x="343231" y="323279"/>
            <a:ext cx="1882384" cy="553998"/>
          </a:xfrm>
          <a:prstGeom prst="rect">
            <a:avLst/>
          </a:prstGeom>
          <a:noFill/>
        </p:spPr>
        <p:txBody>
          <a:bodyPr wrap="square" rtlCol="0">
            <a:spAutoFit/>
          </a:bodyPr>
          <a:lstStyle/>
          <a:p>
            <a:pPr lvl="0"/>
            <a:r>
              <a:rPr lang="en-US" sz="3000" dirty="0"/>
              <a:t>Outline</a:t>
            </a:r>
          </a:p>
        </p:txBody>
      </p:sp>
      <p:sp>
        <p:nvSpPr>
          <p:cNvPr id="4" name="文字方塊 2">
            <a:extLst>
              <a:ext uri="{FF2B5EF4-FFF2-40B4-BE49-F238E27FC236}">
                <a16:creationId xmlns:a16="http://schemas.microsoft.com/office/drawing/2014/main" id="{FE9DEC4B-5BB6-4405-8106-F1E2B1A18B56}"/>
              </a:ext>
            </a:extLst>
          </p:cNvPr>
          <p:cNvSpPr txBox="1"/>
          <p:nvPr/>
        </p:nvSpPr>
        <p:spPr>
          <a:xfrm>
            <a:off x="706805" y="995261"/>
            <a:ext cx="7164987" cy="5195268"/>
          </a:xfrm>
          <a:prstGeom prst="rect">
            <a:avLst/>
          </a:prstGeom>
          <a:noFill/>
        </p:spPr>
        <p:txBody>
          <a:bodyPr wrap="square" rtlCol="0">
            <a:spAutoFit/>
          </a:bodyPr>
          <a:lstStyle/>
          <a:p>
            <a:pPr marL="514350" indent="-514350">
              <a:lnSpc>
                <a:spcPct val="200000"/>
              </a:lnSpc>
              <a:buFontTx/>
              <a:buAutoNum type="arabicPeriod"/>
            </a:pPr>
            <a:r>
              <a:rPr lang="en-US" sz="3000" dirty="0"/>
              <a:t>Backgroun</a:t>
            </a:r>
            <a:r>
              <a:rPr lang="en-US" altLang="zh-CN" sz="3000" dirty="0"/>
              <a:t>d: </a:t>
            </a:r>
          </a:p>
          <a:p>
            <a:pPr marL="800100" lvl="1" indent="-342900">
              <a:lnSpc>
                <a:spcPct val="200000"/>
              </a:lnSpc>
              <a:buFont typeface="Arial" panose="020B0604020202020204" pitchFamily="34" charset="0"/>
              <a:buChar char="•"/>
            </a:pPr>
            <a:r>
              <a:rPr lang="en-US" altLang="zh-CN" sz="2000" dirty="0"/>
              <a:t>Additive Manufacturing </a:t>
            </a:r>
          </a:p>
          <a:p>
            <a:pPr marL="800100" lvl="1" indent="-342900">
              <a:lnSpc>
                <a:spcPct val="200000"/>
              </a:lnSpc>
              <a:buFont typeface="Arial" panose="020B0604020202020204" pitchFamily="34" charset="0"/>
              <a:buChar char="•"/>
            </a:pPr>
            <a:r>
              <a:rPr lang="en-US" altLang="zh-CN" sz="2000" dirty="0"/>
              <a:t>Motivation</a:t>
            </a:r>
          </a:p>
          <a:p>
            <a:pPr lvl="0">
              <a:lnSpc>
                <a:spcPct val="200000"/>
              </a:lnSpc>
            </a:pPr>
            <a:r>
              <a:rPr lang="en-US" altLang="zh-CN" sz="3000" dirty="0"/>
              <a:t>2. F</a:t>
            </a:r>
            <a:r>
              <a:rPr lang="en-US" sz="3000" dirty="0"/>
              <a:t>ramework:  </a:t>
            </a:r>
          </a:p>
          <a:p>
            <a:pPr marL="914400" lvl="1" indent="-457200">
              <a:lnSpc>
                <a:spcPct val="200000"/>
              </a:lnSpc>
              <a:buFont typeface="Arial" panose="020B0604020202020204" pitchFamily="34" charset="0"/>
              <a:buChar char="•"/>
            </a:pPr>
            <a:r>
              <a:rPr lang="en-US" sz="2000" dirty="0"/>
              <a:t>Thermal Model</a:t>
            </a:r>
          </a:p>
          <a:p>
            <a:pPr marL="914400" lvl="1" indent="-457200">
              <a:lnSpc>
                <a:spcPct val="200000"/>
              </a:lnSpc>
              <a:buFont typeface="Arial" panose="020B0604020202020204" pitchFamily="34" charset="0"/>
              <a:buChar char="•"/>
            </a:pPr>
            <a:r>
              <a:rPr lang="en-US" sz="2000" dirty="0"/>
              <a:t>PFM</a:t>
            </a:r>
          </a:p>
          <a:p>
            <a:pPr lvl="0">
              <a:lnSpc>
                <a:spcPct val="200000"/>
              </a:lnSpc>
            </a:pPr>
            <a:r>
              <a:rPr lang="en-US" altLang="zh-CN" sz="3000" dirty="0"/>
              <a:t>3</a:t>
            </a:r>
            <a:r>
              <a:rPr lang="en-US" sz="3000" dirty="0"/>
              <a:t>. Result: Ni-</a:t>
            </a:r>
            <a:r>
              <a:rPr lang="en-US" sz="3000" dirty="0" err="1"/>
              <a:t>Nb</a:t>
            </a:r>
            <a:r>
              <a:rPr lang="en-US" sz="3000" dirty="0"/>
              <a:t>, Ni-Cu, Ni-Al</a:t>
            </a:r>
          </a:p>
        </p:txBody>
      </p:sp>
    </p:spTree>
    <p:extLst>
      <p:ext uri="{BB962C8B-B14F-4D97-AF65-F5344CB8AC3E}">
        <p14:creationId xmlns:p14="http://schemas.microsoft.com/office/powerpoint/2010/main" val="1822089912"/>
      </p:ext>
    </p:extLst>
  </p:cSld>
  <p:clrMapOvr>
    <a:masterClrMapping/>
  </p:clrMapOvr>
  <p:transition spd="med" advTm="54143"/>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B85009-CF93-4EBD-BEC9-8A9972BC8A1E}"/>
              </a:ext>
            </a:extLst>
          </p:cNvPr>
          <p:cNvPicPr>
            <a:picLocks noChangeAspect="1"/>
          </p:cNvPicPr>
          <p:nvPr/>
        </p:nvPicPr>
        <p:blipFill rotWithShape="1">
          <a:blip r:embed="rId2"/>
          <a:srcRect l="33505" t="12462" r="8453" b="12538"/>
          <a:stretch/>
        </p:blipFill>
        <p:spPr>
          <a:xfrm>
            <a:off x="1734530" y="1293827"/>
            <a:ext cx="5307291" cy="4572001"/>
          </a:xfrm>
          <a:prstGeom prst="rect">
            <a:avLst/>
          </a:prstGeom>
        </p:spPr>
      </p:pic>
      <p:sp>
        <p:nvSpPr>
          <p:cNvPr id="3" name="文字方塊 2">
            <a:extLst>
              <a:ext uri="{FF2B5EF4-FFF2-40B4-BE49-F238E27FC236}">
                <a16:creationId xmlns:a16="http://schemas.microsoft.com/office/drawing/2014/main" id="{1A6B7A36-A185-4A42-A40E-F9022E260279}"/>
              </a:ext>
            </a:extLst>
          </p:cNvPr>
          <p:cNvSpPr txBox="1"/>
          <p:nvPr/>
        </p:nvSpPr>
        <p:spPr>
          <a:xfrm>
            <a:off x="134950" y="438174"/>
            <a:ext cx="7038848" cy="553998"/>
          </a:xfrm>
          <a:prstGeom prst="rect">
            <a:avLst/>
          </a:prstGeom>
          <a:noFill/>
        </p:spPr>
        <p:txBody>
          <a:bodyPr wrap="square" rtlCol="0">
            <a:spAutoFit/>
          </a:bodyPr>
          <a:lstStyle/>
          <a:p>
            <a:pPr lvl="0"/>
            <a:r>
              <a:rPr lang="en-US" sz="3000" dirty="0"/>
              <a:t>Process parameter –microstructure map</a:t>
            </a:r>
          </a:p>
        </p:txBody>
      </p:sp>
    </p:spTree>
    <p:extLst>
      <p:ext uri="{BB962C8B-B14F-4D97-AF65-F5344CB8AC3E}">
        <p14:creationId xmlns:p14="http://schemas.microsoft.com/office/powerpoint/2010/main" val="336389078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98F535E-B4E1-4F95-93D6-7DB21DBC3D77}"/>
              </a:ext>
            </a:extLst>
          </p:cNvPr>
          <p:cNvSpPr>
            <a:spLocks noGrp="1"/>
          </p:cNvSpPr>
          <p:nvPr>
            <p:ph type="sldNum" sz="quarter" idx="2"/>
          </p:nvPr>
        </p:nvSpPr>
        <p:spPr/>
        <p:txBody>
          <a:bodyPr/>
          <a:lstStyle/>
          <a:p>
            <a:fld id="{86CB4B4D-7CA3-9044-876B-883B54F8677D}" type="slidenum">
              <a:rPr lang="en-GB" smtClean="0"/>
              <a:t>21</a:t>
            </a:fld>
            <a:endParaRPr lang="en-GB" dirty="0"/>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2501F3B8-C947-42EF-B56C-31BFEFFE1E11}"/>
                  </a:ext>
                </a:extLst>
              </p:cNvPr>
              <p:cNvSpPr/>
              <p:nvPr/>
            </p:nvSpPr>
            <p:spPr>
              <a:xfrm>
                <a:off x="6944148" y="611827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~0.8</m:t>
                      </m:r>
                    </m:oMath>
                  </m:oMathPara>
                </a14:m>
                <a:endParaRPr lang="en-GB" dirty="0"/>
              </a:p>
            </p:txBody>
          </p:sp>
        </mc:Choice>
        <mc:Fallback xmlns="">
          <p:sp>
            <p:nvSpPr>
              <p:cNvPr id="3" name="Rectangle 2">
                <a:extLst>
                  <a:ext uri="{FF2B5EF4-FFF2-40B4-BE49-F238E27FC236}">
                    <a16:creationId xmlns:a16="http://schemas.microsoft.com/office/drawing/2014/main" id="{2501F3B8-C947-42EF-B56C-31BFEFFE1E11}"/>
                  </a:ext>
                </a:extLst>
              </p:cNvPr>
              <p:cNvSpPr>
                <a:spLocks noRot="1" noChangeAspect="1" noMove="1" noResize="1" noEditPoints="1" noAdjustHandles="1" noChangeArrowheads="1" noChangeShapeType="1" noTextEdit="1"/>
              </p:cNvSpPr>
              <p:nvPr/>
            </p:nvSpPr>
            <p:spPr>
              <a:xfrm>
                <a:off x="6944148" y="6118271"/>
                <a:ext cx="1855288" cy="369332"/>
              </a:xfrm>
              <a:prstGeom prst="rect">
                <a:avLst/>
              </a:prstGeom>
              <a:blipFill>
                <a:blip r:embed="rId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8F822D4E-3F4D-48B6-8FA2-6F7C44F013D8}"/>
                  </a:ext>
                </a:extLst>
              </p:cNvPr>
              <p:cNvSpPr/>
              <p:nvPr/>
            </p:nvSpPr>
            <p:spPr>
              <a:xfrm>
                <a:off x="7096548" y="627067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~0.8</m:t>
                      </m:r>
                    </m:oMath>
                  </m:oMathPara>
                </a14:m>
                <a:endParaRPr lang="en-GB" dirty="0"/>
              </a:p>
            </p:txBody>
          </p:sp>
        </mc:Choice>
        <mc:Fallback xmlns="">
          <p:sp>
            <p:nvSpPr>
              <p:cNvPr id="4" name="Rectangle 3">
                <a:extLst>
                  <a:ext uri="{FF2B5EF4-FFF2-40B4-BE49-F238E27FC236}">
                    <a16:creationId xmlns:a16="http://schemas.microsoft.com/office/drawing/2014/main" id="{8F822D4E-3F4D-48B6-8FA2-6F7C44F013D8}"/>
                  </a:ext>
                </a:extLst>
              </p:cNvPr>
              <p:cNvSpPr>
                <a:spLocks noRot="1" noChangeAspect="1" noMove="1" noResize="1" noEditPoints="1" noAdjustHandles="1" noChangeArrowheads="1" noChangeShapeType="1" noTextEdit="1"/>
              </p:cNvSpPr>
              <p:nvPr/>
            </p:nvSpPr>
            <p:spPr>
              <a:xfrm>
                <a:off x="7096548" y="6270671"/>
                <a:ext cx="1855288" cy="369332"/>
              </a:xfrm>
              <a:prstGeom prst="rect">
                <a:avLst/>
              </a:prstGeom>
              <a:blipFill>
                <a:blip r:embed="rId2"/>
                <a:stretch>
                  <a:fillRect/>
                </a:stretch>
              </a:blipFill>
            </p:spPr>
            <p:txBody>
              <a:bodyPr/>
              <a:lstStyle/>
              <a:p>
                <a:r>
                  <a:rPr lang="en-GB">
                    <a:noFill/>
                  </a:rPr>
                  <a:t> </a:t>
                </a:r>
              </a:p>
            </p:txBody>
          </p:sp>
        </mc:Fallback>
      </mc:AlternateContent>
      <p:sp>
        <p:nvSpPr>
          <p:cNvPr id="5" name="文字方塊 2">
            <a:extLst>
              <a:ext uri="{FF2B5EF4-FFF2-40B4-BE49-F238E27FC236}">
                <a16:creationId xmlns:a16="http://schemas.microsoft.com/office/drawing/2014/main" id="{849B49F1-4D5F-4FC3-998A-A416C994BF77}"/>
              </a:ext>
            </a:extLst>
          </p:cNvPr>
          <p:cNvSpPr txBox="1"/>
          <p:nvPr/>
        </p:nvSpPr>
        <p:spPr>
          <a:xfrm>
            <a:off x="134950" y="438174"/>
            <a:ext cx="7038848" cy="553998"/>
          </a:xfrm>
          <a:prstGeom prst="rect">
            <a:avLst/>
          </a:prstGeom>
          <a:noFill/>
        </p:spPr>
        <p:txBody>
          <a:bodyPr wrap="square" rtlCol="0">
            <a:spAutoFit/>
          </a:bodyPr>
          <a:lstStyle/>
          <a:p>
            <a:pPr lvl="0"/>
            <a:r>
              <a:rPr lang="en-US" sz="3000" dirty="0"/>
              <a:t>3D simulation Cellular or </a:t>
            </a:r>
            <a:r>
              <a:rPr lang="en-US" sz="3000" dirty="0" err="1"/>
              <a:t>Dendrictic</a:t>
            </a:r>
            <a:r>
              <a:rPr lang="en-US" sz="3000" dirty="0"/>
              <a:t> </a:t>
            </a:r>
          </a:p>
        </p:txBody>
      </p:sp>
      <p:pic>
        <p:nvPicPr>
          <p:cNvPr id="7" name="Picture 6" descr="A screenshot of a cell phone&#10;&#10;Description automatically generated">
            <a:extLst>
              <a:ext uri="{FF2B5EF4-FFF2-40B4-BE49-F238E27FC236}">
                <a16:creationId xmlns:a16="http://schemas.microsoft.com/office/drawing/2014/main" id="{A0F6DD11-43A0-4890-88B9-25DF0B9259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02955"/>
            <a:ext cx="9144000" cy="4776790"/>
          </a:xfrm>
          <a:prstGeom prst="rect">
            <a:avLst/>
          </a:prstGeom>
        </p:spPr>
      </p:pic>
    </p:spTree>
    <p:extLst>
      <p:ext uri="{BB962C8B-B14F-4D97-AF65-F5344CB8AC3E}">
        <p14:creationId xmlns:p14="http://schemas.microsoft.com/office/powerpoint/2010/main" val="381139043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20C56F-0ADE-4236-AF00-AEB25FA17196}"/>
              </a:ext>
            </a:extLst>
          </p:cNvPr>
          <p:cNvSpPr>
            <a:spLocks noGrp="1"/>
          </p:cNvSpPr>
          <p:nvPr>
            <p:ph type="sldNum" sz="quarter" idx="2"/>
          </p:nvPr>
        </p:nvSpPr>
        <p:spPr/>
        <p:txBody>
          <a:bodyPr/>
          <a:lstStyle/>
          <a:p>
            <a:fld id="{86CB4B4D-7CA3-9044-876B-883B54F8677D}" type="slidenum">
              <a:rPr lang="en-GB" smtClean="0"/>
              <a:t>22</a:t>
            </a:fld>
            <a:endParaRPr lang="en-GB" dirty="0"/>
          </a:p>
        </p:txBody>
      </p:sp>
      <p:pic>
        <p:nvPicPr>
          <p:cNvPr id="3" name="Google Shape;493;p27">
            <a:extLst>
              <a:ext uri="{FF2B5EF4-FFF2-40B4-BE49-F238E27FC236}">
                <a16:creationId xmlns:a16="http://schemas.microsoft.com/office/drawing/2014/main" id="{99A1B94A-43EF-4DC1-9C3F-3189167F7060}"/>
              </a:ext>
            </a:extLst>
          </p:cNvPr>
          <p:cNvPicPr preferRelativeResize="0"/>
          <p:nvPr/>
        </p:nvPicPr>
        <p:blipFill rotWithShape="1">
          <a:blip r:embed="rId2">
            <a:alphaModFix/>
          </a:blip>
          <a:srcRect/>
          <a:stretch/>
        </p:blipFill>
        <p:spPr>
          <a:xfrm>
            <a:off x="744931" y="1957681"/>
            <a:ext cx="7884212" cy="2942638"/>
          </a:xfrm>
          <a:prstGeom prst="rect">
            <a:avLst/>
          </a:prstGeom>
          <a:noFill/>
          <a:ln>
            <a:noFill/>
          </a:ln>
        </p:spPr>
      </p:pic>
      <p:sp>
        <p:nvSpPr>
          <p:cNvPr id="4" name="文字方塊 2">
            <a:extLst>
              <a:ext uri="{FF2B5EF4-FFF2-40B4-BE49-F238E27FC236}">
                <a16:creationId xmlns:a16="http://schemas.microsoft.com/office/drawing/2014/main" id="{51CF1E98-198F-4000-AC0E-FFDA2A25E8D0}"/>
              </a:ext>
            </a:extLst>
          </p:cNvPr>
          <p:cNvSpPr txBox="1"/>
          <p:nvPr/>
        </p:nvSpPr>
        <p:spPr>
          <a:xfrm>
            <a:off x="134950" y="438174"/>
            <a:ext cx="7038848" cy="553998"/>
          </a:xfrm>
          <a:prstGeom prst="rect">
            <a:avLst/>
          </a:prstGeom>
          <a:noFill/>
        </p:spPr>
        <p:txBody>
          <a:bodyPr wrap="square" rtlCol="0">
            <a:spAutoFit/>
          </a:bodyPr>
          <a:lstStyle/>
          <a:p>
            <a:pPr lvl="0"/>
            <a:r>
              <a:rPr lang="en-US" sz="3000" dirty="0"/>
              <a:t>PFM</a:t>
            </a:r>
          </a:p>
        </p:txBody>
      </p:sp>
    </p:spTree>
    <p:extLst>
      <p:ext uri="{BB962C8B-B14F-4D97-AF65-F5344CB8AC3E}">
        <p14:creationId xmlns:p14="http://schemas.microsoft.com/office/powerpoint/2010/main" val="34848536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BBE198-E2BD-4B9F-B6EE-E6FBD25A2BA4}"/>
              </a:ext>
            </a:extLst>
          </p:cNvPr>
          <p:cNvSpPr>
            <a:spLocks noGrp="1"/>
          </p:cNvSpPr>
          <p:nvPr>
            <p:ph type="sldNum" sz="quarter" idx="2"/>
          </p:nvPr>
        </p:nvSpPr>
        <p:spPr/>
        <p:txBody>
          <a:bodyPr/>
          <a:lstStyle/>
          <a:p>
            <a:fld id="{86CB4B4D-7CA3-9044-876B-883B54F8677D}" type="slidenum">
              <a:rPr lang="en-GB" smtClean="0"/>
              <a:t>3</a:t>
            </a:fld>
            <a:endParaRPr lang="en-GB" dirty="0"/>
          </a:p>
        </p:txBody>
      </p:sp>
      <p:sp>
        <p:nvSpPr>
          <p:cNvPr id="3" name="文字方塊 2">
            <a:extLst>
              <a:ext uri="{FF2B5EF4-FFF2-40B4-BE49-F238E27FC236}">
                <a16:creationId xmlns:a16="http://schemas.microsoft.com/office/drawing/2014/main" id="{AAB262AE-AF5A-4BEA-9910-B9D082BE8BDE}"/>
              </a:ext>
            </a:extLst>
          </p:cNvPr>
          <p:cNvSpPr txBox="1"/>
          <p:nvPr/>
        </p:nvSpPr>
        <p:spPr>
          <a:xfrm>
            <a:off x="0" y="12791"/>
            <a:ext cx="5638470" cy="553998"/>
          </a:xfrm>
          <a:prstGeom prst="rect">
            <a:avLst/>
          </a:prstGeom>
          <a:noFill/>
        </p:spPr>
        <p:txBody>
          <a:bodyPr wrap="square" rtlCol="0">
            <a:spAutoFit/>
          </a:bodyPr>
          <a:lstStyle/>
          <a:p>
            <a:pPr lvl="0"/>
            <a:r>
              <a:rPr lang="en-US" sz="3000" dirty="0"/>
              <a:t>Background: Additive Manufacture</a:t>
            </a:r>
          </a:p>
        </p:txBody>
      </p:sp>
      <p:pic>
        <p:nvPicPr>
          <p:cNvPr id="4" name="Picture 3">
            <a:extLst>
              <a:ext uri="{FF2B5EF4-FFF2-40B4-BE49-F238E27FC236}">
                <a16:creationId xmlns:a16="http://schemas.microsoft.com/office/drawing/2014/main" id="{93B11890-B8B9-4650-85C4-1D5B3491FB1F}"/>
              </a:ext>
            </a:extLst>
          </p:cNvPr>
          <p:cNvPicPr>
            <a:picLocks noChangeAspect="1"/>
          </p:cNvPicPr>
          <p:nvPr/>
        </p:nvPicPr>
        <p:blipFill rotWithShape="1">
          <a:blip r:embed="rId3"/>
          <a:srcRect l="8527" t="21852" r="32405" b="22881"/>
          <a:stretch/>
        </p:blipFill>
        <p:spPr>
          <a:xfrm>
            <a:off x="11423" y="1381016"/>
            <a:ext cx="5401235" cy="3369087"/>
          </a:xfrm>
          <a:prstGeom prst="rect">
            <a:avLst/>
          </a:prstGeom>
        </p:spPr>
      </p:pic>
      <p:sp>
        <p:nvSpPr>
          <p:cNvPr id="5" name="Rectangle 4">
            <a:extLst>
              <a:ext uri="{FF2B5EF4-FFF2-40B4-BE49-F238E27FC236}">
                <a16:creationId xmlns:a16="http://schemas.microsoft.com/office/drawing/2014/main" id="{DB041E09-DE55-4662-A391-23EFEE1E5D79}"/>
              </a:ext>
            </a:extLst>
          </p:cNvPr>
          <p:cNvSpPr/>
          <p:nvPr/>
        </p:nvSpPr>
        <p:spPr>
          <a:xfrm>
            <a:off x="1487716" y="5113235"/>
            <a:ext cx="2663037" cy="369332"/>
          </a:xfrm>
          <a:prstGeom prst="rect">
            <a:avLst/>
          </a:prstGeom>
        </p:spPr>
        <p:txBody>
          <a:bodyPr wrap="none">
            <a:spAutoFit/>
          </a:bodyPr>
          <a:lstStyle/>
          <a:p>
            <a:r>
              <a:rPr lang="en-GB" dirty="0"/>
              <a:t>AM powder bed system[1]</a:t>
            </a:r>
          </a:p>
        </p:txBody>
      </p:sp>
      <p:sp>
        <p:nvSpPr>
          <p:cNvPr id="6" name="Rectangle 5">
            <a:extLst>
              <a:ext uri="{FF2B5EF4-FFF2-40B4-BE49-F238E27FC236}">
                <a16:creationId xmlns:a16="http://schemas.microsoft.com/office/drawing/2014/main" id="{55C1BF84-5C19-49DB-A722-9AF962967C3C}"/>
              </a:ext>
            </a:extLst>
          </p:cNvPr>
          <p:cNvSpPr/>
          <p:nvPr/>
        </p:nvSpPr>
        <p:spPr>
          <a:xfrm>
            <a:off x="-51938" y="6017119"/>
            <a:ext cx="8242300" cy="553998"/>
          </a:xfrm>
          <a:prstGeom prst="rect">
            <a:avLst/>
          </a:prstGeom>
        </p:spPr>
        <p:txBody>
          <a:bodyPr wrap="square">
            <a:spAutoFit/>
          </a:bodyPr>
          <a:lstStyle/>
          <a:p>
            <a:r>
              <a:rPr lang="en-US" sz="1000" dirty="0">
                <a:solidFill>
                  <a:srgbClr val="222222"/>
                </a:solidFill>
                <a:latin typeface="Arial" panose="020B0604020202020204" pitchFamily="34" charset="0"/>
              </a:rPr>
              <a:t>[1]</a:t>
            </a:r>
            <a:r>
              <a:rPr lang="en-US" sz="1000" dirty="0"/>
              <a:t> Frazier, et al. </a:t>
            </a:r>
            <a:r>
              <a:rPr lang="en-US" sz="1000" i="1" dirty="0"/>
              <a:t>Journal of Materials Engineering and Performance</a:t>
            </a:r>
            <a:r>
              <a:rPr lang="en-US" sz="1000" dirty="0"/>
              <a:t> (2014)</a:t>
            </a:r>
          </a:p>
          <a:p>
            <a:r>
              <a:rPr lang="en-US" sz="1000" dirty="0"/>
              <a:t>[2] All3DP</a:t>
            </a:r>
          </a:p>
          <a:p>
            <a:r>
              <a:rPr lang="en-US" sz="1000" dirty="0"/>
              <a:t>[3] J. </a:t>
            </a:r>
            <a:r>
              <a:rPr lang="en-US" sz="1000" dirty="0" err="1"/>
              <a:t>Pellettieri</a:t>
            </a:r>
            <a:r>
              <a:rPr lang="en-US" sz="1000" dirty="0"/>
              <a:t>, et al., Lightweight World</a:t>
            </a:r>
            <a:endParaRPr lang="en-GB" sz="1000" dirty="0"/>
          </a:p>
        </p:txBody>
      </p:sp>
      <p:sp>
        <p:nvSpPr>
          <p:cNvPr id="7" name="Rectangle 6">
            <a:extLst>
              <a:ext uri="{FF2B5EF4-FFF2-40B4-BE49-F238E27FC236}">
                <a16:creationId xmlns:a16="http://schemas.microsoft.com/office/drawing/2014/main" id="{C2BC994D-7BB4-40F7-B7E8-C6ABD96A9DD7}"/>
              </a:ext>
            </a:extLst>
          </p:cNvPr>
          <p:cNvSpPr/>
          <p:nvPr/>
        </p:nvSpPr>
        <p:spPr>
          <a:xfrm>
            <a:off x="5488997" y="952349"/>
            <a:ext cx="2496324" cy="369332"/>
          </a:xfrm>
          <a:prstGeom prst="rect">
            <a:avLst/>
          </a:prstGeom>
        </p:spPr>
        <p:txBody>
          <a:bodyPr wrap="none">
            <a:spAutoFit/>
          </a:bodyPr>
          <a:lstStyle/>
          <a:p>
            <a:r>
              <a:rPr lang="en-GB" dirty="0"/>
              <a:t>Lightweight Machines[2]</a:t>
            </a:r>
          </a:p>
        </p:txBody>
      </p:sp>
      <p:sp>
        <p:nvSpPr>
          <p:cNvPr id="8" name="TextBox 7">
            <a:extLst>
              <a:ext uri="{FF2B5EF4-FFF2-40B4-BE49-F238E27FC236}">
                <a16:creationId xmlns:a16="http://schemas.microsoft.com/office/drawing/2014/main" id="{7F21DC92-E4EB-4271-B51C-697C99EB0986}"/>
              </a:ext>
            </a:extLst>
          </p:cNvPr>
          <p:cNvSpPr txBox="1"/>
          <p:nvPr/>
        </p:nvSpPr>
        <p:spPr>
          <a:xfrm>
            <a:off x="5116195" y="510360"/>
            <a:ext cx="1879600" cy="446276"/>
          </a:xfrm>
          <a:prstGeom prst="rect">
            <a:avLst/>
          </a:prstGeom>
          <a:noFill/>
        </p:spPr>
        <p:txBody>
          <a:bodyPr wrap="square" rtlCol="0">
            <a:spAutoFit/>
          </a:bodyPr>
          <a:lstStyle/>
          <a:p>
            <a:r>
              <a:rPr lang="en-US" sz="2300" dirty="0"/>
              <a:t>Application:</a:t>
            </a:r>
            <a:endParaRPr lang="en-GB" sz="2300" dirty="0"/>
          </a:p>
        </p:txBody>
      </p:sp>
      <p:pic>
        <p:nvPicPr>
          <p:cNvPr id="10" name="Picture 9" descr="A picture containing indoor, floor, wall&#10;&#10;Description automatically generated">
            <a:extLst>
              <a:ext uri="{FF2B5EF4-FFF2-40B4-BE49-F238E27FC236}">
                <a16:creationId xmlns:a16="http://schemas.microsoft.com/office/drawing/2014/main" id="{F2C582E3-5A0D-4B64-A979-8E6CEEBF6A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7700" y="1471983"/>
            <a:ext cx="2514600" cy="1506141"/>
          </a:xfrm>
          <a:prstGeom prst="rect">
            <a:avLst/>
          </a:prstGeom>
        </p:spPr>
      </p:pic>
      <p:sp>
        <p:nvSpPr>
          <p:cNvPr id="11" name="Rectangle 10">
            <a:extLst>
              <a:ext uri="{FF2B5EF4-FFF2-40B4-BE49-F238E27FC236}">
                <a16:creationId xmlns:a16="http://schemas.microsoft.com/office/drawing/2014/main" id="{74A1A488-80B5-4194-BF79-CEEF495A78F3}"/>
              </a:ext>
            </a:extLst>
          </p:cNvPr>
          <p:cNvSpPr/>
          <p:nvPr/>
        </p:nvSpPr>
        <p:spPr>
          <a:xfrm>
            <a:off x="5533716" y="3142695"/>
            <a:ext cx="2649059" cy="369332"/>
          </a:xfrm>
          <a:prstGeom prst="rect">
            <a:avLst/>
          </a:prstGeom>
        </p:spPr>
        <p:txBody>
          <a:bodyPr wrap="none">
            <a:spAutoFit/>
          </a:bodyPr>
          <a:lstStyle/>
          <a:p>
            <a:r>
              <a:rPr lang="en-GB" dirty="0"/>
              <a:t>Architectural Modelling[3]</a:t>
            </a:r>
          </a:p>
        </p:txBody>
      </p:sp>
      <p:sp>
        <p:nvSpPr>
          <p:cNvPr id="12" name="Rectangle 11">
            <a:extLst>
              <a:ext uri="{FF2B5EF4-FFF2-40B4-BE49-F238E27FC236}">
                <a16:creationId xmlns:a16="http://schemas.microsoft.com/office/drawing/2014/main" id="{09200FBC-DA33-43DB-A575-5DCCD34BF041}"/>
              </a:ext>
            </a:extLst>
          </p:cNvPr>
          <p:cNvSpPr/>
          <p:nvPr/>
        </p:nvSpPr>
        <p:spPr>
          <a:xfrm>
            <a:off x="5592871" y="5242297"/>
            <a:ext cx="2134367" cy="369332"/>
          </a:xfrm>
          <a:prstGeom prst="rect">
            <a:avLst/>
          </a:prstGeom>
        </p:spPr>
        <p:txBody>
          <a:bodyPr wrap="none">
            <a:spAutoFit/>
          </a:bodyPr>
          <a:lstStyle/>
          <a:p>
            <a:r>
              <a:rPr lang="en-GB" dirty="0"/>
              <a:t>Medical Applications</a:t>
            </a:r>
          </a:p>
        </p:txBody>
      </p:sp>
      <p:pic>
        <p:nvPicPr>
          <p:cNvPr id="14" name="Picture 13" descr="A picture containing object, indoor, table&#10;&#10;Description automatically generated">
            <a:extLst>
              <a:ext uri="{FF2B5EF4-FFF2-40B4-BE49-F238E27FC236}">
                <a16:creationId xmlns:a16="http://schemas.microsoft.com/office/drawing/2014/main" id="{B7E6E3A7-285C-46E1-8763-B945F4C188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04057" y="3588096"/>
            <a:ext cx="2186305" cy="1509131"/>
          </a:xfrm>
          <a:prstGeom prst="rect">
            <a:avLst/>
          </a:prstGeom>
        </p:spPr>
      </p:pic>
    </p:spTree>
    <p:extLst>
      <p:ext uri="{BB962C8B-B14F-4D97-AF65-F5344CB8AC3E}">
        <p14:creationId xmlns:p14="http://schemas.microsoft.com/office/powerpoint/2010/main" val="1006785023"/>
      </p:ext>
    </p:extLst>
  </p:cSld>
  <p:clrMapOvr>
    <a:masterClrMapping/>
  </p:clrMapOvr>
  <p:transition spd="med" advTm="76512"/>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4</a:t>
            </a:fld>
            <a:endParaRPr lang="en-GB" dirty="0"/>
          </a:p>
        </p:txBody>
      </p:sp>
      <p:sp>
        <p:nvSpPr>
          <p:cNvPr id="3" name="文字方塊 2">
            <a:extLst>
              <a:ext uri="{FF2B5EF4-FFF2-40B4-BE49-F238E27FC236}">
                <a16:creationId xmlns:a16="http://schemas.microsoft.com/office/drawing/2014/main" id="{7DEB8FD8-BEE8-49EB-8F2B-20DA0241AB23}"/>
              </a:ext>
            </a:extLst>
          </p:cNvPr>
          <p:cNvSpPr txBox="1"/>
          <p:nvPr/>
        </p:nvSpPr>
        <p:spPr>
          <a:xfrm>
            <a:off x="343231" y="323279"/>
            <a:ext cx="2307204" cy="553998"/>
          </a:xfrm>
          <a:prstGeom prst="rect">
            <a:avLst/>
          </a:prstGeom>
          <a:noFill/>
        </p:spPr>
        <p:txBody>
          <a:bodyPr wrap="square" rtlCol="0">
            <a:spAutoFit/>
          </a:bodyPr>
          <a:lstStyle/>
          <a:p>
            <a:pPr lvl="0"/>
            <a:r>
              <a:rPr lang="en-US" sz="3000" dirty="0"/>
              <a:t>Motivation</a:t>
            </a:r>
          </a:p>
        </p:txBody>
      </p:sp>
      <p:grpSp>
        <p:nvGrpSpPr>
          <p:cNvPr id="4" name="Group 3">
            <a:extLst>
              <a:ext uri="{FF2B5EF4-FFF2-40B4-BE49-F238E27FC236}">
                <a16:creationId xmlns:a16="http://schemas.microsoft.com/office/drawing/2014/main" id="{DA3847AB-79DF-4FF4-BF66-9207737516BB}"/>
              </a:ext>
            </a:extLst>
          </p:cNvPr>
          <p:cNvGrpSpPr/>
          <p:nvPr/>
        </p:nvGrpSpPr>
        <p:grpSpPr>
          <a:xfrm>
            <a:off x="277317" y="4863757"/>
            <a:ext cx="8938168" cy="1631216"/>
            <a:chOff x="254860" y="4931760"/>
            <a:chExt cx="8815541" cy="1565422"/>
          </a:xfrm>
        </p:grpSpPr>
        <p:sp>
          <p:nvSpPr>
            <p:cNvPr id="5" name="TextBox 4">
              <a:extLst>
                <a:ext uri="{FF2B5EF4-FFF2-40B4-BE49-F238E27FC236}">
                  <a16:creationId xmlns:a16="http://schemas.microsoft.com/office/drawing/2014/main" id="{FF7BDFB5-015B-4508-8217-B8B9DB8C882A}"/>
                </a:ext>
              </a:extLst>
            </p:cNvPr>
            <p:cNvSpPr txBox="1"/>
            <p:nvPr/>
          </p:nvSpPr>
          <p:spPr>
            <a:xfrm>
              <a:off x="254860" y="4931760"/>
              <a:ext cx="3601522" cy="1299596"/>
            </a:xfrm>
            <a:prstGeom prst="rect">
              <a:avLst/>
            </a:prstGeom>
            <a:noFill/>
          </p:spPr>
          <p:txBody>
            <a:bodyPr wrap="square" rtlCol="0">
              <a:spAutoFit/>
            </a:bodyPr>
            <a:lstStyle/>
            <a:p>
              <a:r>
                <a:rPr lang="en-US" sz="2800" dirty="0"/>
                <a:t>Printability parameter: </a:t>
              </a:r>
              <a:r>
                <a:rPr lang="en-US" dirty="0"/>
                <a:t>frozen zone, thermal conductivity, segregation coefficient, laser power,</a:t>
              </a:r>
            </a:p>
            <a:p>
              <a:r>
                <a:rPr lang="en-US" dirty="0"/>
                <a:t>laser velocity</a:t>
              </a:r>
              <a:endParaRPr lang="en-GB" dirty="0"/>
            </a:p>
          </p:txBody>
        </p:sp>
        <p:sp>
          <p:nvSpPr>
            <p:cNvPr id="6" name="Arrow: Right 5">
              <a:extLst>
                <a:ext uri="{FF2B5EF4-FFF2-40B4-BE49-F238E27FC236}">
                  <a16:creationId xmlns:a16="http://schemas.microsoft.com/office/drawing/2014/main" id="{AD568FDA-0E0F-41C5-8993-C16191118263}"/>
                </a:ext>
              </a:extLst>
            </p:cNvPr>
            <p:cNvSpPr/>
            <p:nvPr/>
          </p:nvSpPr>
          <p:spPr>
            <a:xfrm>
              <a:off x="3856382" y="5042452"/>
              <a:ext cx="907112" cy="6701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8449BF2D-0B56-4F5E-B509-653162914608}"/>
                </a:ext>
              </a:extLst>
            </p:cNvPr>
            <p:cNvSpPr txBox="1"/>
            <p:nvPr/>
          </p:nvSpPr>
          <p:spPr>
            <a:xfrm>
              <a:off x="5110407" y="4931760"/>
              <a:ext cx="3959994" cy="1565422"/>
            </a:xfrm>
            <a:prstGeom prst="rect">
              <a:avLst/>
            </a:prstGeom>
            <a:noFill/>
          </p:spPr>
          <p:txBody>
            <a:bodyPr wrap="square" rtlCol="0">
              <a:spAutoFit/>
            </a:bodyPr>
            <a:lstStyle/>
            <a:p>
              <a:r>
                <a:rPr lang="en-US" sz="2800" dirty="0"/>
                <a:t>Printable range:</a:t>
              </a:r>
            </a:p>
            <a:p>
              <a:r>
                <a:rPr lang="en-US" dirty="0"/>
                <a:t>Avoid undesirable microstructure</a:t>
              </a:r>
            </a:p>
            <a:p>
              <a:r>
                <a:rPr lang="en-US" dirty="0"/>
                <a:t>Avoid Balling, LOF, Key hole</a:t>
              </a:r>
            </a:p>
            <a:p>
              <a:r>
                <a:rPr lang="en-US" dirty="0"/>
                <a:t>(Printability Map)</a:t>
              </a:r>
            </a:p>
            <a:p>
              <a:endParaRPr lang="en-US" dirty="0"/>
            </a:p>
          </p:txBody>
        </p:sp>
      </p:grpSp>
      <p:sp>
        <p:nvSpPr>
          <p:cNvPr id="9" name="Rectangle 8">
            <a:extLst>
              <a:ext uri="{FF2B5EF4-FFF2-40B4-BE49-F238E27FC236}">
                <a16:creationId xmlns:a16="http://schemas.microsoft.com/office/drawing/2014/main" id="{ED2C2275-F822-44FD-B3B7-5E34AF6F509E}"/>
              </a:ext>
            </a:extLst>
          </p:cNvPr>
          <p:cNvSpPr/>
          <p:nvPr/>
        </p:nvSpPr>
        <p:spPr>
          <a:xfrm>
            <a:off x="557505" y="1175322"/>
            <a:ext cx="4466736" cy="553998"/>
          </a:xfrm>
          <a:prstGeom prst="rect">
            <a:avLst/>
          </a:prstGeom>
        </p:spPr>
        <p:txBody>
          <a:bodyPr wrap="none">
            <a:spAutoFit/>
          </a:bodyPr>
          <a:lstStyle/>
          <a:p>
            <a:r>
              <a:rPr lang="en-GB" sz="3000" dirty="0"/>
              <a:t>microstructural consistency</a:t>
            </a:r>
          </a:p>
        </p:txBody>
      </p:sp>
      <p:pic>
        <p:nvPicPr>
          <p:cNvPr id="10" name="Picture 9">
            <a:extLst>
              <a:ext uri="{FF2B5EF4-FFF2-40B4-BE49-F238E27FC236}">
                <a16:creationId xmlns:a16="http://schemas.microsoft.com/office/drawing/2014/main" id="{8E44265C-3286-453E-AF11-6511A1AF5FA4}"/>
              </a:ext>
            </a:extLst>
          </p:cNvPr>
          <p:cNvPicPr>
            <a:picLocks noChangeAspect="1"/>
          </p:cNvPicPr>
          <p:nvPr/>
        </p:nvPicPr>
        <p:blipFill rotWithShape="1">
          <a:blip r:embed="rId3"/>
          <a:srcRect l="50000" t="7080" r="12222" b="10367"/>
          <a:stretch/>
        </p:blipFill>
        <p:spPr>
          <a:xfrm>
            <a:off x="5961493" y="585402"/>
            <a:ext cx="2425753" cy="3533884"/>
          </a:xfrm>
          <a:prstGeom prst="rect">
            <a:avLst/>
          </a:prstGeom>
        </p:spPr>
      </p:pic>
      <p:sp>
        <p:nvSpPr>
          <p:cNvPr id="11" name="Rectangle 10">
            <a:extLst>
              <a:ext uri="{FF2B5EF4-FFF2-40B4-BE49-F238E27FC236}">
                <a16:creationId xmlns:a16="http://schemas.microsoft.com/office/drawing/2014/main" id="{CABB2EFE-C0FF-4225-A554-BDBBC1FFEF5B}"/>
              </a:ext>
            </a:extLst>
          </p:cNvPr>
          <p:cNvSpPr/>
          <p:nvPr/>
        </p:nvSpPr>
        <p:spPr>
          <a:xfrm>
            <a:off x="5380085" y="4131300"/>
            <a:ext cx="3835400" cy="553998"/>
          </a:xfrm>
          <a:prstGeom prst="rect">
            <a:avLst/>
          </a:prstGeom>
        </p:spPr>
        <p:txBody>
          <a:bodyPr wrap="square">
            <a:spAutoFit/>
          </a:bodyPr>
          <a:lstStyle/>
          <a:p>
            <a:r>
              <a:rPr lang="en-GB" sz="1500" dirty="0"/>
              <a:t>Illustration of remaining second phases at grain boundaries of a SLM Inconel 718[2]</a:t>
            </a:r>
          </a:p>
        </p:txBody>
      </p:sp>
      <p:sp>
        <p:nvSpPr>
          <p:cNvPr id="13" name="TextBox 12">
            <a:extLst>
              <a:ext uri="{FF2B5EF4-FFF2-40B4-BE49-F238E27FC236}">
                <a16:creationId xmlns:a16="http://schemas.microsoft.com/office/drawing/2014/main" id="{A9EBF042-20B2-45DA-BAB1-1EC278CC76BC}"/>
              </a:ext>
            </a:extLst>
          </p:cNvPr>
          <p:cNvSpPr txBox="1"/>
          <p:nvPr/>
        </p:nvSpPr>
        <p:spPr>
          <a:xfrm>
            <a:off x="3201899" y="3917118"/>
            <a:ext cx="2373806" cy="369332"/>
          </a:xfrm>
          <a:prstGeom prst="rect">
            <a:avLst/>
          </a:prstGeom>
          <a:noFill/>
        </p:spPr>
        <p:txBody>
          <a:bodyPr wrap="square" rtlCol="0">
            <a:spAutoFit/>
          </a:bodyPr>
          <a:lstStyle/>
          <a:p>
            <a:r>
              <a:rPr lang="en-US" dirty="0"/>
              <a:t>Cellular/Dendritic[1] </a:t>
            </a:r>
            <a:endParaRPr lang="en-GB" dirty="0"/>
          </a:p>
        </p:txBody>
      </p:sp>
      <p:sp>
        <p:nvSpPr>
          <p:cNvPr id="14" name="Rectangle 13">
            <a:extLst>
              <a:ext uri="{FF2B5EF4-FFF2-40B4-BE49-F238E27FC236}">
                <a16:creationId xmlns:a16="http://schemas.microsoft.com/office/drawing/2014/main" id="{81082CA3-1C00-45B4-B556-4EB8420A8C6D}"/>
              </a:ext>
            </a:extLst>
          </p:cNvPr>
          <p:cNvSpPr/>
          <p:nvPr/>
        </p:nvSpPr>
        <p:spPr>
          <a:xfrm>
            <a:off x="14909" y="6061697"/>
            <a:ext cx="4572000" cy="461665"/>
          </a:xfrm>
          <a:prstGeom prst="rect">
            <a:avLst/>
          </a:prstGeom>
        </p:spPr>
        <p:txBody>
          <a:bodyPr>
            <a:spAutoFit/>
          </a:bodyPr>
          <a:lstStyle/>
          <a:p>
            <a:r>
              <a:rPr lang="en-US" sz="1200" dirty="0">
                <a:solidFill>
                  <a:srgbClr val="222222"/>
                </a:solidFill>
                <a:latin typeface="Arial" panose="020B0604020202020204" pitchFamily="34" charset="0"/>
              </a:rPr>
              <a:t>[1]</a:t>
            </a:r>
            <a:r>
              <a:rPr lang="en-US" sz="1200" dirty="0">
                <a:solidFill>
                  <a:srgbClr val="222222"/>
                </a:solidFill>
                <a:latin typeface="Abadi" panose="020B0604020202020204" pitchFamily="34" charset="0"/>
              </a:rPr>
              <a:t> </a:t>
            </a:r>
            <a:r>
              <a:rPr lang="en-US" sz="1200" dirty="0" err="1">
                <a:solidFill>
                  <a:srgbClr val="222222"/>
                </a:solidFill>
                <a:latin typeface="Abadi" panose="020B0604020202020204" pitchFamily="34" charset="0"/>
              </a:rPr>
              <a:t>Raiyan</a:t>
            </a:r>
            <a:r>
              <a:rPr lang="en-US" sz="1200" dirty="0">
                <a:solidFill>
                  <a:srgbClr val="222222"/>
                </a:solidFill>
                <a:latin typeface="Abadi" panose="020B0604020202020204" pitchFamily="34" charset="0"/>
              </a:rPr>
              <a:t> </a:t>
            </a:r>
            <a:r>
              <a:rPr lang="en-US" sz="1200" dirty="0" err="1">
                <a:latin typeface="Abadi" panose="020B0604020202020204" pitchFamily="34" charset="0"/>
              </a:rPr>
              <a:t>Seede</a:t>
            </a:r>
            <a:endParaRPr lang="en-US" sz="1200" dirty="0">
              <a:latin typeface="Abadi" panose="020B0604020202020204" pitchFamily="34" charset="0"/>
            </a:endParaRPr>
          </a:p>
          <a:p>
            <a:r>
              <a:rPr lang="en-US" sz="1200" dirty="0">
                <a:solidFill>
                  <a:srgbClr val="222222"/>
                </a:solidFill>
                <a:latin typeface="Arial" panose="020B0604020202020204" pitchFamily="34" charset="0"/>
              </a:rPr>
              <a:t>[2] </a:t>
            </a:r>
            <a:r>
              <a:rPr lang="en-US" sz="1200" dirty="0" err="1">
                <a:solidFill>
                  <a:srgbClr val="222222"/>
                </a:solidFill>
                <a:latin typeface="Arial" panose="020B0604020202020204" pitchFamily="34" charset="0"/>
              </a:rPr>
              <a:t>Chlebus</a:t>
            </a:r>
            <a:r>
              <a:rPr lang="en-US" sz="1200" dirty="0">
                <a:solidFill>
                  <a:srgbClr val="222222"/>
                </a:solidFill>
                <a:latin typeface="Arial" panose="020B0604020202020204" pitchFamily="34" charset="0"/>
              </a:rPr>
              <a:t>, E., et al. </a:t>
            </a:r>
            <a:r>
              <a:rPr lang="en-US" sz="1200" i="1" dirty="0">
                <a:solidFill>
                  <a:srgbClr val="222222"/>
                </a:solidFill>
                <a:latin typeface="Arial" panose="020B0604020202020204" pitchFamily="34" charset="0"/>
              </a:rPr>
              <a:t>Materials Science and Engineering </a:t>
            </a:r>
            <a:r>
              <a:rPr lang="en-US" sz="1200" dirty="0">
                <a:solidFill>
                  <a:srgbClr val="222222"/>
                </a:solidFill>
                <a:latin typeface="Arial" panose="020B0604020202020204" pitchFamily="34" charset="0"/>
              </a:rPr>
              <a:t>(2015)</a:t>
            </a:r>
            <a:endParaRPr lang="en-GB" sz="1200" dirty="0"/>
          </a:p>
        </p:txBody>
      </p:sp>
      <p:pic>
        <p:nvPicPr>
          <p:cNvPr id="15" name="Picture 14">
            <a:extLst>
              <a:ext uri="{FF2B5EF4-FFF2-40B4-BE49-F238E27FC236}">
                <a16:creationId xmlns:a16="http://schemas.microsoft.com/office/drawing/2014/main" id="{FB958CAE-C025-4EF7-8992-576BA25C938F}"/>
              </a:ext>
            </a:extLst>
          </p:cNvPr>
          <p:cNvPicPr>
            <a:picLocks noChangeAspect="1"/>
          </p:cNvPicPr>
          <p:nvPr/>
        </p:nvPicPr>
        <p:blipFill rotWithShape="1">
          <a:blip r:embed="rId4"/>
          <a:srcRect l="30842" t="19700" r="20347" b="25468"/>
          <a:stretch/>
        </p:blipFill>
        <p:spPr>
          <a:xfrm>
            <a:off x="194807" y="1924096"/>
            <a:ext cx="2374258" cy="1778022"/>
          </a:xfrm>
          <a:prstGeom prst="rect">
            <a:avLst/>
          </a:prstGeom>
        </p:spPr>
      </p:pic>
      <p:sp>
        <p:nvSpPr>
          <p:cNvPr id="16" name="TextBox 15">
            <a:extLst>
              <a:ext uri="{FF2B5EF4-FFF2-40B4-BE49-F238E27FC236}">
                <a16:creationId xmlns:a16="http://schemas.microsoft.com/office/drawing/2014/main" id="{3BC85BBD-3381-4AC5-83A3-9422B8E4361F}"/>
              </a:ext>
            </a:extLst>
          </p:cNvPr>
          <p:cNvSpPr txBox="1"/>
          <p:nvPr/>
        </p:nvSpPr>
        <p:spPr>
          <a:xfrm>
            <a:off x="882784" y="3946634"/>
            <a:ext cx="1846858" cy="369332"/>
          </a:xfrm>
          <a:prstGeom prst="rect">
            <a:avLst/>
          </a:prstGeom>
          <a:noFill/>
        </p:spPr>
        <p:txBody>
          <a:bodyPr wrap="square" rtlCol="0">
            <a:spAutoFit/>
          </a:bodyPr>
          <a:lstStyle/>
          <a:p>
            <a:r>
              <a:rPr lang="en-US" dirty="0"/>
              <a:t>Planar [1]</a:t>
            </a:r>
            <a:endParaRPr lang="en-GB" dirty="0"/>
          </a:p>
        </p:txBody>
      </p:sp>
      <p:sp>
        <p:nvSpPr>
          <p:cNvPr id="17" name="TextBox 16">
            <a:extLst>
              <a:ext uri="{FF2B5EF4-FFF2-40B4-BE49-F238E27FC236}">
                <a16:creationId xmlns:a16="http://schemas.microsoft.com/office/drawing/2014/main" id="{3E2ED111-DE94-4D04-BC88-E525292F360F}"/>
              </a:ext>
            </a:extLst>
          </p:cNvPr>
          <p:cNvSpPr txBox="1"/>
          <p:nvPr/>
        </p:nvSpPr>
        <p:spPr>
          <a:xfrm>
            <a:off x="1393811" y="4309610"/>
            <a:ext cx="3642959" cy="646331"/>
          </a:xfrm>
          <a:prstGeom prst="rect">
            <a:avLst/>
          </a:prstGeom>
          <a:noFill/>
        </p:spPr>
        <p:txBody>
          <a:bodyPr wrap="square" rtlCol="0">
            <a:spAutoFit/>
          </a:bodyPr>
          <a:lstStyle/>
          <a:p>
            <a:r>
              <a:rPr lang="en-US" dirty="0"/>
              <a:t>Different Microstructure with different process Parameter</a:t>
            </a:r>
            <a:endParaRPr lang="en-GB" dirty="0"/>
          </a:p>
        </p:txBody>
      </p:sp>
      <p:pic>
        <p:nvPicPr>
          <p:cNvPr id="18" name="Picture 17">
            <a:extLst>
              <a:ext uri="{FF2B5EF4-FFF2-40B4-BE49-F238E27FC236}">
                <a16:creationId xmlns:a16="http://schemas.microsoft.com/office/drawing/2014/main" id="{FB66BAEC-2E60-4F30-BD25-5D1759C2F9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05827" y="1948468"/>
            <a:ext cx="2425753" cy="1798519"/>
          </a:xfrm>
          <a:prstGeom prst="rect">
            <a:avLst/>
          </a:prstGeom>
        </p:spPr>
      </p:pic>
      <p:sp>
        <p:nvSpPr>
          <p:cNvPr id="7" name="TextBox 6">
            <a:extLst>
              <a:ext uri="{FF2B5EF4-FFF2-40B4-BE49-F238E27FC236}">
                <a16:creationId xmlns:a16="http://schemas.microsoft.com/office/drawing/2014/main" id="{089429ED-EBEE-405B-BFF3-354DE24B7066}"/>
              </a:ext>
            </a:extLst>
          </p:cNvPr>
          <p:cNvSpPr txBox="1"/>
          <p:nvPr/>
        </p:nvSpPr>
        <p:spPr>
          <a:xfrm>
            <a:off x="3098978" y="3266475"/>
            <a:ext cx="771896"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(b)</a:t>
            </a:r>
            <a:endParaRPr lang="en-GB"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6755752"/>
      </p:ext>
    </p:extLst>
  </p:cSld>
  <p:clrMapOvr>
    <a:masterClrMapping/>
  </p:clrMapOvr>
  <p:transition spd="med" advTm="115624"/>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2">
            <a:extLst>
              <a:ext uri="{FF2B5EF4-FFF2-40B4-BE49-F238E27FC236}">
                <a16:creationId xmlns:a16="http://schemas.microsoft.com/office/drawing/2014/main" id="{A68DCF85-580C-4EF9-853F-B7B804BD2BED}"/>
              </a:ext>
            </a:extLst>
          </p:cNvPr>
          <p:cNvSpPr txBox="1"/>
          <p:nvPr/>
        </p:nvSpPr>
        <p:spPr>
          <a:xfrm>
            <a:off x="-4411" y="2786380"/>
            <a:ext cx="4837034" cy="477054"/>
          </a:xfrm>
          <a:prstGeom prst="rect">
            <a:avLst/>
          </a:prstGeom>
          <a:noFill/>
        </p:spPr>
        <p:txBody>
          <a:bodyPr wrap="square" rtlCol="0">
            <a:spAutoFit/>
          </a:bodyPr>
          <a:lstStyle/>
          <a:p>
            <a:pPr lvl="0"/>
            <a:r>
              <a:rPr lang="en-US" sz="2500" dirty="0"/>
              <a:t>Material parameters:</a:t>
            </a:r>
          </a:p>
        </p:txBody>
      </p:sp>
      <p:sp>
        <p:nvSpPr>
          <p:cNvPr id="5" name="文字方塊 2">
            <a:extLst>
              <a:ext uri="{FF2B5EF4-FFF2-40B4-BE49-F238E27FC236}">
                <a16:creationId xmlns:a16="http://schemas.microsoft.com/office/drawing/2014/main" id="{7D9600A7-1642-4212-99A3-993721143A19}"/>
              </a:ext>
            </a:extLst>
          </p:cNvPr>
          <p:cNvSpPr txBox="1"/>
          <p:nvPr/>
        </p:nvSpPr>
        <p:spPr>
          <a:xfrm>
            <a:off x="3611433" y="1836626"/>
            <a:ext cx="2910002" cy="1246495"/>
          </a:xfrm>
          <a:prstGeom prst="rect">
            <a:avLst/>
          </a:prstGeom>
          <a:noFill/>
        </p:spPr>
        <p:txBody>
          <a:bodyPr wrap="square" rtlCol="0">
            <a:spAutoFit/>
          </a:bodyPr>
          <a:lstStyle/>
          <a:p>
            <a:pPr lvl="0"/>
            <a:r>
              <a:rPr lang="en-US" sz="2500" dirty="0"/>
              <a:t>Thermal  Model: </a:t>
            </a:r>
          </a:p>
          <a:p>
            <a:pPr lvl="0"/>
            <a:r>
              <a:rPr lang="en-US" dirty="0"/>
              <a:t>Solidification velocity, temperature gradient,</a:t>
            </a:r>
          </a:p>
          <a:p>
            <a:pPr lvl="0"/>
            <a:r>
              <a:rPr lang="en-US" sz="1400" dirty="0"/>
              <a:t>Melt pool dimension</a:t>
            </a:r>
          </a:p>
        </p:txBody>
      </p:sp>
      <p:sp>
        <p:nvSpPr>
          <p:cNvPr id="10" name="文字方塊 2">
            <a:extLst>
              <a:ext uri="{FF2B5EF4-FFF2-40B4-BE49-F238E27FC236}">
                <a16:creationId xmlns:a16="http://schemas.microsoft.com/office/drawing/2014/main" id="{BBBB99F3-C439-42E2-B47E-B34907B93CD7}"/>
              </a:ext>
            </a:extLst>
          </p:cNvPr>
          <p:cNvSpPr txBox="1"/>
          <p:nvPr/>
        </p:nvSpPr>
        <p:spPr>
          <a:xfrm>
            <a:off x="7124769" y="1412981"/>
            <a:ext cx="2343559" cy="2123658"/>
          </a:xfrm>
          <a:prstGeom prst="rect">
            <a:avLst/>
          </a:prstGeom>
          <a:noFill/>
        </p:spPr>
        <p:txBody>
          <a:bodyPr wrap="square" rtlCol="0">
            <a:spAutoFit/>
          </a:bodyPr>
          <a:lstStyle/>
          <a:p>
            <a:pPr lvl="0"/>
            <a:r>
              <a:rPr lang="en-US" sz="2800" dirty="0"/>
              <a:t>Dissipation</a:t>
            </a:r>
          </a:p>
          <a:p>
            <a:pPr lvl="0"/>
            <a:r>
              <a:rPr lang="en-US" sz="2500" dirty="0"/>
              <a:t>Phase-Field</a:t>
            </a:r>
          </a:p>
          <a:p>
            <a:pPr lvl="0"/>
            <a:r>
              <a:rPr lang="en-US" sz="2500" dirty="0"/>
              <a:t>Model: </a:t>
            </a:r>
            <a:r>
              <a:rPr lang="en-US" dirty="0"/>
              <a:t>Microstructure</a:t>
            </a:r>
          </a:p>
          <a:p>
            <a:pPr lvl="0"/>
            <a:r>
              <a:rPr lang="en-US" dirty="0"/>
              <a:t>(planar, cellular/dendritic)</a:t>
            </a:r>
          </a:p>
        </p:txBody>
      </p:sp>
      <p:sp>
        <p:nvSpPr>
          <p:cNvPr id="16" name="文字方塊 2">
            <a:extLst>
              <a:ext uri="{FF2B5EF4-FFF2-40B4-BE49-F238E27FC236}">
                <a16:creationId xmlns:a16="http://schemas.microsoft.com/office/drawing/2014/main" id="{2D897735-2E04-4C32-842F-84663A3BA2F0}"/>
              </a:ext>
            </a:extLst>
          </p:cNvPr>
          <p:cNvSpPr txBox="1"/>
          <p:nvPr/>
        </p:nvSpPr>
        <p:spPr>
          <a:xfrm>
            <a:off x="155746" y="487841"/>
            <a:ext cx="2320456" cy="553998"/>
          </a:xfrm>
          <a:prstGeom prst="rect">
            <a:avLst/>
          </a:prstGeom>
          <a:noFill/>
        </p:spPr>
        <p:txBody>
          <a:bodyPr wrap="square" rtlCol="0">
            <a:spAutoFit/>
          </a:bodyPr>
          <a:lstStyle/>
          <a:p>
            <a:pPr lvl="0"/>
            <a:r>
              <a:rPr lang="en-US" sz="3000" dirty="0"/>
              <a:t>Framework</a:t>
            </a:r>
          </a:p>
        </p:txBody>
      </p:sp>
      <p:sp>
        <p:nvSpPr>
          <p:cNvPr id="17" name="Rectangle 16">
            <a:extLst>
              <a:ext uri="{FF2B5EF4-FFF2-40B4-BE49-F238E27FC236}">
                <a16:creationId xmlns:a16="http://schemas.microsoft.com/office/drawing/2014/main" id="{9BC86DD2-91C0-4DDA-BD0D-D788FF694D11}"/>
              </a:ext>
            </a:extLst>
          </p:cNvPr>
          <p:cNvSpPr/>
          <p:nvPr/>
        </p:nvSpPr>
        <p:spPr>
          <a:xfrm>
            <a:off x="57685" y="1339397"/>
            <a:ext cx="4572000" cy="1415772"/>
          </a:xfrm>
          <a:prstGeom prst="rect">
            <a:avLst/>
          </a:prstGeom>
        </p:spPr>
        <p:txBody>
          <a:bodyPr>
            <a:spAutoFit/>
          </a:bodyPr>
          <a:lstStyle/>
          <a:p>
            <a:pPr lvl="0"/>
            <a:r>
              <a:rPr lang="en-US" sz="2500" dirty="0"/>
              <a:t>Process </a:t>
            </a:r>
          </a:p>
          <a:p>
            <a:pPr lvl="0"/>
            <a:r>
              <a:rPr lang="en-US" sz="2500" dirty="0"/>
              <a:t>parameters: </a:t>
            </a:r>
          </a:p>
          <a:p>
            <a:pPr lvl="0"/>
            <a:r>
              <a:rPr lang="en-US" dirty="0"/>
              <a:t>Laser speed,</a:t>
            </a:r>
          </a:p>
          <a:p>
            <a:pPr lvl="0"/>
            <a:r>
              <a:rPr lang="en-US" dirty="0"/>
              <a:t>Laser power,</a:t>
            </a:r>
          </a:p>
        </p:txBody>
      </p:sp>
      <p:pic>
        <p:nvPicPr>
          <p:cNvPr id="20" name="Picture 19">
            <a:extLst>
              <a:ext uri="{FF2B5EF4-FFF2-40B4-BE49-F238E27FC236}">
                <a16:creationId xmlns:a16="http://schemas.microsoft.com/office/drawing/2014/main" id="{7C75654E-E4F4-4911-A047-D8861F20F38F}"/>
              </a:ext>
            </a:extLst>
          </p:cNvPr>
          <p:cNvPicPr>
            <a:picLocks noChangeAspect="1"/>
          </p:cNvPicPr>
          <p:nvPr/>
        </p:nvPicPr>
        <p:blipFill rotWithShape="1">
          <a:blip r:embed="rId3"/>
          <a:srcRect l="37000" t="39549" r="29584" b="23334"/>
          <a:stretch/>
        </p:blipFill>
        <p:spPr>
          <a:xfrm>
            <a:off x="3563915" y="3307531"/>
            <a:ext cx="2865907" cy="2122197"/>
          </a:xfrm>
          <a:prstGeom prst="rect">
            <a:avLst/>
          </a:prstGeom>
        </p:spPr>
      </p:pic>
      <p:sp>
        <p:nvSpPr>
          <p:cNvPr id="22" name="Callout: Right Arrow 21">
            <a:extLst>
              <a:ext uri="{FF2B5EF4-FFF2-40B4-BE49-F238E27FC236}">
                <a16:creationId xmlns:a16="http://schemas.microsoft.com/office/drawing/2014/main" id="{1DA9F604-B82E-4950-80DE-01F7F6B15F84}"/>
              </a:ext>
            </a:extLst>
          </p:cNvPr>
          <p:cNvSpPr/>
          <p:nvPr/>
        </p:nvSpPr>
        <p:spPr>
          <a:xfrm>
            <a:off x="3521611" y="1315468"/>
            <a:ext cx="3331421" cy="5150959"/>
          </a:xfrm>
          <a:prstGeom prst="rightArrowCallout">
            <a:avLst>
              <a:gd name="adj1" fmla="val 25000"/>
              <a:gd name="adj2" fmla="val 24143"/>
              <a:gd name="adj3" fmla="val 10743"/>
              <a:gd name="adj4" fmla="val 86582"/>
            </a:avLst>
          </a:prstGeom>
          <a:noFill/>
          <a:ln w="5715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Callout: Right Arrow 22">
            <a:extLst>
              <a:ext uri="{FF2B5EF4-FFF2-40B4-BE49-F238E27FC236}">
                <a16:creationId xmlns:a16="http://schemas.microsoft.com/office/drawing/2014/main" id="{553EF466-97F4-4E3E-9D40-542EE2B1376D}"/>
              </a:ext>
            </a:extLst>
          </p:cNvPr>
          <p:cNvSpPr/>
          <p:nvPr/>
        </p:nvSpPr>
        <p:spPr>
          <a:xfrm>
            <a:off x="41405" y="1339397"/>
            <a:ext cx="3426136" cy="5150959"/>
          </a:xfrm>
          <a:prstGeom prst="rightArrowCallout">
            <a:avLst>
              <a:gd name="adj1" fmla="val 25000"/>
              <a:gd name="adj2" fmla="val 24143"/>
              <a:gd name="adj3" fmla="val 10743"/>
              <a:gd name="adj4" fmla="val 86582"/>
            </a:avLst>
          </a:prstGeom>
          <a:noFill/>
          <a:ln w="5715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B1B158A7-35F0-45E2-A811-A5ACDDDFA879}"/>
              </a:ext>
            </a:extLst>
          </p:cNvPr>
          <p:cNvSpPr/>
          <p:nvPr/>
        </p:nvSpPr>
        <p:spPr>
          <a:xfrm>
            <a:off x="6902497" y="1315467"/>
            <a:ext cx="2149298" cy="5150959"/>
          </a:xfrm>
          <a:prstGeom prst="rect">
            <a:avLst/>
          </a:prstGeom>
          <a:noFill/>
          <a:ln w="5715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5" name="Picture 24" descr="A close up of a map&#10;&#10;Description generated with high confidence">
            <a:extLst>
              <a:ext uri="{FF2B5EF4-FFF2-40B4-BE49-F238E27FC236}">
                <a16:creationId xmlns:a16="http://schemas.microsoft.com/office/drawing/2014/main" id="{95A22200-7864-472C-917D-2F79402E4F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959" y="3208440"/>
            <a:ext cx="1672326" cy="1501977"/>
          </a:xfrm>
          <a:prstGeom prst="rect">
            <a:avLst/>
          </a:prstGeom>
        </p:spPr>
      </p:pic>
      <p:pic>
        <p:nvPicPr>
          <p:cNvPr id="26" name="Picture 25" descr="A picture containing map, text&#10;&#10;Description generated with very high confidence">
            <a:extLst>
              <a:ext uri="{FF2B5EF4-FFF2-40B4-BE49-F238E27FC236}">
                <a16:creationId xmlns:a16="http://schemas.microsoft.com/office/drawing/2014/main" id="{1BC0CBC8-BF10-44D2-921D-33207C8A85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2959" y="4868182"/>
            <a:ext cx="1672326" cy="1501977"/>
          </a:xfrm>
          <a:prstGeom prst="rect">
            <a:avLst/>
          </a:prstGeom>
        </p:spPr>
      </p:pic>
      <p:pic>
        <p:nvPicPr>
          <p:cNvPr id="27" name="Picture 26">
            <a:extLst>
              <a:ext uri="{FF2B5EF4-FFF2-40B4-BE49-F238E27FC236}">
                <a16:creationId xmlns:a16="http://schemas.microsoft.com/office/drawing/2014/main" id="{F904E3B9-2C4D-45BC-AE2D-11B3684BA86E}"/>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01611" y="4935385"/>
            <a:ext cx="1463673" cy="1475870"/>
          </a:xfrm>
          <a:prstGeom prst="rect">
            <a:avLst/>
          </a:prstGeom>
        </p:spPr>
      </p:pic>
      <p:pic>
        <p:nvPicPr>
          <p:cNvPr id="28" name="Picture 27" descr="A close up of a logo&#10;&#10;Description automatically generated">
            <a:extLst>
              <a:ext uri="{FF2B5EF4-FFF2-40B4-BE49-F238E27FC236}">
                <a16:creationId xmlns:a16="http://schemas.microsoft.com/office/drawing/2014/main" id="{74287C2B-2151-40F8-B053-D35B0EDCC0C6}"/>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01611" y="3518625"/>
            <a:ext cx="1463673" cy="1475871"/>
          </a:xfrm>
          <a:prstGeom prst="rect">
            <a:avLst/>
          </a:prstGeom>
        </p:spPr>
      </p:pic>
    </p:spTree>
    <p:extLst>
      <p:ext uri="{BB962C8B-B14F-4D97-AF65-F5344CB8AC3E}">
        <p14:creationId xmlns:p14="http://schemas.microsoft.com/office/powerpoint/2010/main" val="3774983204"/>
      </p:ext>
    </p:extLst>
  </p:cSld>
  <p:clrMapOvr>
    <a:masterClrMapping/>
  </p:clrMapOvr>
  <p:transition spd="med" advTm="33841"/>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6</a:t>
            </a:fld>
            <a:endParaRPr lang="en-GB" dirty="0"/>
          </a:p>
        </p:txBody>
      </p:sp>
      <p:sp>
        <p:nvSpPr>
          <p:cNvPr id="3" name="文字方塊 2">
            <a:extLst>
              <a:ext uri="{FF2B5EF4-FFF2-40B4-BE49-F238E27FC236}">
                <a16:creationId xmlns:a16="http://schemas.microsoft.com/office/drawing/2014/main" id="{7DEB8FD8-BEE8-49EB-8F2B-20DA0241AB23}"/>
              </a:ext>
            </a:extLst>
          </p:cNvPr>
          <p:cNvSpPr txBox="1"/>
          <p:nvPr/>
        </p:nvSpPr>
        <p:spPr>
          <a:xfrm>
            <a:off x="343231" y="323279"/>
            <a:ext cx="3658926" cy="553998"/>
          </a:xfrm>
          <a:prstGeom prst="rect">
            <a:avLst/>
          </a:prstGeom>
          <a:noFill/>
        </p:spPr>
        <p:txBody>
          <a:bodyPr wrap="square" rtlCol="0">
            <a:spAutoFit/>
          </a:bodyPr>
          <a:lstStyle/>
          <a:p>
            <a:pPr lvl="0"/>
            <a:r>
              <a:rPr lang="en-US" sz="3000" dirty="0"/>
              <a:t>Material Properties:</a:t>
            </a:r>
          </a:p>
        </p:txBody>
      </p:sp>
      <mc:AlternateContent xmlns:mc="http://schemas.openxmlformats.org/markup-compatibility/2006" xmlns:a14="http://schemas.microsoft.com/office/drawing/2010/main">
        <mc:Choice Requires="a14">
          <p:graphicFrame>
            <p:nvGraphicFramePr>
              <p:cNvPr id="5" name="Content Placeholder 3">
                <a:extLst>
                  <a:ext uri="{FF2B5EF4-FFF2-40B4-BE49-F238E27FC236}">
                    <a16:creationId xmlns:a16="http://schemas.microsoft.com/office/drawing/2014/main" id="{54AAD505-DB36-4755-B22E-4E3E2B138B0C}"/>
                  </a:ext>
                </a:extLst>
              </p:cNvPr>
              <p:cNvGraphicFramePr>
                <a:graphicFrameLocks/>
              </p:cNvGraphicFramePr>
              <p:nvPr>
                <p:extLst>
                  <p:ext uri="{D42A27DB-BD31-4B8C-83A1-F6EECF244321}">
                    <p14:modId xmlns:p14="http://schemas.microsoft.com/office/powerpoint/2010/main" val="1144969954"/>
                  </p:ext>
                </p:extLst>
              </p:nvPr>
            </p:nvGraphicFramePr>
            <p:xfrm>
              <a:off x="959876" y="4176175"/>
              <a:ext cx="6911916" cy="2014354"/>
            </p:xfrm>
            <a:graphic>
              <a:graphicData uri="http://schemas.openxmlformats.org/drawingml/2006/table">
                <a:tbl>
                  <a:tblPr firstRow="1" bandRow="1">
                    <a:tableStyleId>{00A15C55-8517-42AA-B614-E9B94910E393}</a:tableStyleId>
                  </a:tblPr>
                  <a:tblGrid>
                    <a:gridCol w="1619726">
                      <a:extLst>
                        <a:ext uri="{9D8B030D-6E8A-4147-A177-3AD203B41FA5}">
                          <a16:colId xmlns:a16="http://schemas.microsoft.com/office/drawing/2014/main" val="3431168044"/>
                        </a:ext>
                      </a:extLst>
                    </a:gridCol>
                    <a:gridCol w="2363611">
                      <a:extLst>
                        <a:ext uri="{9D8B030D-6E8A-4147-A177-3AD203B41FA5}">
                          <a16:colId xmlns:a16="http://schemas.microsoft.com/office/drawing/2014/main" val="1064393081"/>
                        </a:ext>
                      </a:extLst>
                    </a:gridCol>
                    <a:gridCol w="2928579">
                      <a:extLst>
                        <a:ext uri="{9D8B030D-6E8A-4147-A177-3AD203B41FA5}">
                          <a16:colId xmlns:a16="http://schemas.microsoft.com/office/drawing/2014/main" val="4236195390"/>
                        </a:ext>
                      </a:extLst>
                    </a:gridCol>
                  </a:tblGrid>
                  <a:tr h="367097">
                    <a:tc>
                      <a:txBody>
                        <a:bodyPr/>
                        <a:lstStyle/>
                        <a:p>
                          <a:r>
                            <a:rPr lang="en-US" dirty="0"/>
                            <a:t>Alloys</a:t>
                          </a:r>
                        </a:p>
                      </a:txBody>
                      <a:tcPr/>
                    </a:tc>
                    <a:tc>
                      <a:txBody>
                        <a:bodyPr/>
                        <a:lstStyle/>
                        <a:p>
                          <a:r>
                            <a:rPr lang="en-US" dirty="0"/>
                            <a:t>Freezing Range: </a:t>
                          </a:r>
                          <a14:m>
                            <m:oMath xmlns:m="http://schemas.openxmlformats.org/officeDocument/2006/math">
                              <m:r>
                                <a:rPr lang="en-US">
                                  <a:latin typeface="Cambria Math" panose="02040503050406030204" pitchFamily="18" charset="0"/>
                                </a:rPr>
                                <m:t>∆</m:t>
                              </m:r>
                              <m:r>
                                <a:rPr lang="en-US">
                                  <a:latin typeface="Cambria Math" panose="02040503050406030204" pitchFamily="18" charset="0"/>
                                </a:rPr>
                                <m:t>𝑇</m:t>
                              </m:r>
                            </m:oMath>
                          </a14:m>
                          <a:r>
                            <a:rPr lang="en-US" dirty="0"/>
                            <a:t>=</a:t>
                          </a:r>
                          <a:r>
                            <a:rPr lang="en-US" dirty="0" err="1"/>
                            <a:t>T</a:t>
                          </a:r>
                          <a:r>
                            <a:rPr lang="en-US" sz="1800" dirty="0" err="1"/>
                            <a:t>liquidus</a:t>
                          </a:r>
                          <a:r>
                            <a:rPr lang="en-US" dirty="0"/>
                            <a:t>- </a:t>
                          </a:r>
                          <a:r>
                            <a:rPr lang="en-US" dirty="0" err="1"/>
                            <a:t>T</a:t>
                          </a:r>
                          <a:r>
                            <a:rPr lang="en-US" sz="1800" dirty="0" err="1"/>
                            <a:t>solidus</a:t>
                          </a:r>
                          <a:r>
                            <a:rPr lang="en-US" sz="1800" dirty="0"/>
                            <a:t>(K)</a:t>
                          </a:r>
                          <a:endParaRPr lang="en-US" dirty="0"/>
                        </a:p>
                      </a:txBody>
                      <a:tcPr/>
                    </a:tc>
                    <a:tc>
                      <a:txBody>
                        <a:bodyPr/>
                        <a:lstStyle/>
                        <a:p>
                          <a:r>
                            <a:rPr lang="en-US" dirty="0"/>
                            <a:t>Segregation Coefficient: </a:t>
                          </a:r>
                          <a:r>
                            <a:rPr lang="en-US" dirty="0" err="1"/>
                            <a:t>k</a:t>
                          </a:r>
                          <a:r>
                            <a:rPr lang="en-US" sz="1600" dirty="0" err="1"/>
                            <a:t>e</a:t>
                          </a:r>
                          <a:r>
                            <a:rPr lang="en-US" dirty="0"/>
                            <a:t>=C</a:t>
                          </a:r>
                          <a:r>
                            <a:rPr lang="en-US" sz="1600" dirty="0"/>
                            <a:t>s</a:t>
                          </a:r>
                          <a:r>
                            <a:rPr lang="en-US" dirty="0"/>
                            <a:t>/C</a:t>
                          </a:r>
                          <a:r>
                            <a:rPr lang="en-US" sz="1600" dirty="0"/>
                            <a:t>l</a:t>
                          </a:r>
                          <a:endParaRPr lang="en-US" dirty="0"/>
                        </a:p>
                      </a:txBody>
                      <a:tcPr/>
                    </a:tc>
                    <a:extLst>
                      <a:ext uri="{0D108BD9-81ED-4DB2-BD59-A6C34878D82A}">
                        <a16:rowId xmlns:a16="http://schemas.microsoft.com/office/drawing/2014/main" val="2530293364"/>
                      </a:ext>
                    </a:extLst>
                  </a:tr>
                  <a:tr h="367097">
                    <a:tc>
                      <a:txBody>
                        <a:bodyPr/>
                        <a:lstStyle/>
                        <a:p>
                          <a:r>
                            <a:rPr lang="en-US" dirty="0"/>
                            <a:t>Ni</a:t>
                          </a:r>
                          <a:r>
                            <a:rPr lang="en-US" sz="1200" dirty="0"/>
                            <a:t>80</a:t>
                          </a:r>
                          <a:r>
                            <a:rPr lang="en-US" dirty="0"/>
                            <a:t>Cu</a:t>
                          </a:r>
                          <a:r>
                            <a:rPr lang="en-US" sz="1200" dirty="0"/>
                            <a:t>20</a:t>
                          </a:r>
                        </a:p>
                      </a:txBody>
                      <a:tcPr/>
                    </a:tc>
                    <a:tc>
                      <a:txBody>
                        <a:bodyPr/>
                        <a:lstStyle/>
                        <a:p>
                          <a:r>
                            <a:rPr lang="en-US" dirty="0"/>
                            <a:t>20</a:t>
                          </a:r>
                        </a:p>
                      </a:txBody>
                      <a:tcPr/>
                    </a:tc>
                    <a:tc>
                      <a:txBody>
                        <a:bodyPr/>
                        <a:lstStyle/>
                        <a:p>
                          <a:r>
                            <a:rPr lang="en-US" dirty="0"/>
                            <a:t>0.74</a:t>
                          </a:r>
                        </a:p>
                      </a:txBody>
                      <a:tcPr/>
                    </a:tc>
                    <a:extLst>
                      <a:ext uri="{0D108BD9-81ED-4DB2-BD59-A6C34878D82A}">
                        <a16:rowId xmlns:a16="http://schemas.microsoft.com/office/drawing/2014/main" val="4077203504"/>
                      </a:ext>
                    </a:extLst>
                  </a:tr>
                  <a:tr h="367097">
                    <a:tc>
                      <a:txBody>
                        <a:bodyPr/>
                        <a:lstStyle/>
                        <a:p>
                          <a:r>
                            <a:rPr lang="en-US" dirty="0"/>
                            <a:t>Ni</a:t>
                          </a:r>
                          <a:r>
                            <a:rPr lang="en-US" sz="1200" dirty="0"/>
                            <a:t>95</a:t>
                          </a:r>
                          <a:r>
                            <a:rPr lang="en-US" dirty="0"/>
                            <a:t>Al</a:t>
                          </a:r>
                          <a:r>
                            <a:rPr lang="en-US" sz="1200" dirty="0"/>
                            <a:t>5</a:t>
                          </a:r>
                        </a:p>
                      </a:txBody>
                      <a:tcPr/>
                    </a:tc>
                    <a:tc>
                      <a:txBody>
                        <a:bodyPr/>
                        <a:lstStyle/>
                        <a:p>
                          <a:r>
                            <a:rPr lang="en-US" dirty="0"/>
                            <a:t>&lt;0.2</a:t>
                          </a:r>
                        </a:p>
                      </a:txBody>
                      <a:tcPr/>
                    </a:tc>
                    <a:tc>
                      <a:txBody>
                        <a:bodyPr/>
                        <a:lstStyle/>
                        <a:p>
                          <a:r>
                            <a:rPr lang="en-US" dirty="0"/>
                            <a:t>0.96</a:t>
                          </a:r>
                        </a:p>
                      </a:txBody>
                      <a:tcPr/>
                    </a:tc>
                    <a:extLst>
                      <a:ext uri="{0D108BD9-81ED-4DB2-BD59-A6C34878D82A}">
                        <a16:rowId xmlns:a16="http://schemas.microsoft.com/office/drawing/2014/main" val="59065854"/>
                      </a:ext>
                    </a:extLst>
                  </a:tr>
                  <a:tr h="0">
                    <a:tc>
                      <a:txBody>
                        <a:bodyPr/>
                        <a:lstStyle/>
                        <a:p>
                          <a:r>
                            <a:rPr lang="en-US" dirty="0"/>
                            <a:t>Ni</a:t>
                          </a:r>
                          <a:r>
                            <a:rPr lang="en-US" sz="1200" dirty="0"/>
                            <a:t>96.8</a:t>
                          </a:r>
                          <a:r>
                            <a:rPr lang="en-US" dirty="0"/>
                            <a:t>Nb</a:t>
                          </a:r>
                          <a:r>
                            <a:rPr lang="en-US" sz="1200" dirty="0"/>
                            <a:t>3.2</a:t>
                          </a:r>
                        </a:p>
                      </a:txBody>
                      <a:tcPr/>
                    </a:tc>
                    <a:tc>
                      <a:txBody>
                        <a:bodyPr/>
                        <a:lstStyle/>
                        <a:p>
                          <a:r>
                            <a:rPr lang="en-US"/>
                            <a:t>14</a:t>
                          </a:r>
                          <a:endParaRPr lang="en-US" dirty="0"/>
                        </a:p>
                      </a:txBody>
                      <a:tcPr/>
                    </a:tc>
                    <a:tc>
                      <a:txBody>
                        <a:bodyPr/>
                        <a:lstStyle/>
                        <a:p>
                          <a:r>
                            <a:rPr lang="en-US" dirty="0"/>
                            <a:t>0.68</a:t>
                          </a:r>
                        </a:p>
                      </a:txBody>
                      <a:tcPr/>
                    </a:tc>
                    <a:extLst>
                      <a:ext uri="{0D108BD9-81ED-4DB2-BD59-A6C34878D82A}">
                        <a16:rowId xmlns:a16="http://schemas.microsoft.com/office/drawing/2014/main" val="1094084105"/>
                      </a:ext>
                    </a:extLst>
                  </a:tr>
                </a:tbl>
              </a:graphicData>
            </a:graphic>
          </p:graphicFrame>
        </mc:Choice>
        <mc:Fallback xmlns="">
          <p:graphicFrame>
            <p:nvGraphicFramePr>
              <p:cNvPr id="5" name="Content Placeholder 3">
                <a:extLst>
                  <a:ext uri="{FF2B5EF4-FFF2-40B4-BE49-F238E27FC236}">
                    <a16:creationId xmlns:a16="http://schemas.microsoft.com/office/drawing/2014/main" id="{54AAD505-DB36-4755-B22E-4E3E2B138B0C}"/>
                  </a:ext>
                </a:extLst>
              </p:cNvPr>
              <p:cNvGraphicFramePr>
                <a:graphicFrameLocks/>
              </p:cNvGraphicFramePr>
              <p:nvPr>
                <p:extLst>
                  <p:ext uri="{D42A27DB-BD31-4B8C-83A1-F6EECF244321}">
                    <p14:modId xmlns:p14="http://schemas.microsoft.com/office/powerpoint/2010/main" val="1144969954"/>
                  </p:ext>
                </p:extLst>
              </p:nvPr>
            </p:nvGraphicFramePr>
            <p:xfrm>
              <a:off x="959876" y="4176175"/>
              <a:ext cx="6911916" cy="2014354"/>
            </p:xfrm>
            <a:graphic>
              <a:graphicData uri="http://schemas.openxmlformats.org/drawingml/2006/table">
                <a:tbl>
                  <a:tblPr firstRow="1" bandRow="1">
                    <a:tableStyleId>{00A15C55-8517-42AA-B614-E9B94910E393}</a:tableStyleId>
                  </a:tblPr>
                  <a:tblGrid>
                    <a:gridCol w="1619726">
                      <a:extLst>
                        <a:ext uri="{9D8B030D-6E8A-4147-A177-3AD203B41FA5}">
                          <a16:colId xmlns:a16="http://schemas.microsoft.com/office/drawing/2014/main" val="3431168044"/>
                        </a:ext>
                      </a:extLst>
                    </a:gridCol>
                    <a:gridCol w="2363611">
                      <a:extLst>
                        <a:ext uri="{9D8B030D-6E8A-4147-A177-3AD203B41FA5}">
                          <a16:colId xmlns:a16="http://schemas.microsoft.com/office/drawing/2014/main" val="1064393081"/>
                        </a:ext>
                      </a:extLst>
                    </a:gridCol>
                    <a:gridCol w="2928579">
                      <a:extLst>
                        <a:ext uri="{9D8B030D-6E8A-4147-A177-3AD203B41FA5}">
                          <a16:colId xmlns:a16="http://schemas.microsoft.com/office/drawing/2014/main" val="4236195390"/>
                        </a:ext>
                      </a:extLst>
                    </a:gridCol>
                  </a:tblGrid>
                  <a:tr h="914400">
                    <a:tc>
                      <a:txBody>
                        <a:bodyPr/>
                        <a:lstStyle/>
                        <a:p>
                          <a:r>
                            <a:rPr lang="en-US" dirty="0"/>
                            <a:t>Alloys</a:t>
                          </a:r>
                        </a:p>
                      </a:txBody>
                      <a:tcPr/>
                    </a:tc>
                    <a:tc>
                      <a:txBody>
                        <a:bodyPr/>
                        <a:lstStyle/>
                        <a:p>
                          <a:endParaRPr lang="en-US"/>
                        </a:p>
                      </a:txBody>
                      <a:tcPr>
                        <a:blipFill>
                          <a:blip r:embed="rId3"/>
                          <a:stretch>
                            <a:fillRect l="-68814" t="-3333" r="-125000" b="-131333"/>
                          </a:stretch>
                        </a:blipFill>
                      </a:tcPr>
                    </a:tc>
                    <a:tc>
                      <a:txBody>
                        <a:bodyPr/>
                        <a:lstStyle/>
                        <a:p>
                          <a:r>
                            <a:rPr lang="en-US" dirty="0"/>
                            <a:t>Segregation Coefficient: </a:t>
                          </a:r>
                          <a:r>
                            <a:rPr lang="en-US" dirty="0" err="1"/>
                            <a:t>k</a:t>
                          </a:r>
                          <a:r>
                            <a:rPr lang="en-US" sz="1600" dirty="0" err="1"/>
                            <a:t>e</a:t>
                          </a:r>
                          <a:r>
                            <a:rPr lang="en-US" dirty="0"/>
                            <a:t>=C</a:t>
                          </a:r>
                          <a:r>
                            <a:rPr lang="en-US" sz="1600" dirty="0"/>
                            <a:t>s</a:t>
                          </a:r>
                          <a:r>
                            <a:rPr lang="en-US" dirty="0"/>
                            <a:t>/C</a:t>
                          </a:r>
                          <a:r>
                            <a:rPr lang="en-US" sz="1600" dirty="0"/>
                            <a:t>l</a:t>
                          </a:r>
                          <a:endParaRPr lang="en-US" dirty="0"/>
                        </a:p>
                      </a:txBody>
                      <a:tcPr/>
                    </a:tc>
                    <a:extLst>
                      <a:ext uri="{0D108BD9-81ED-4DB2-BD59-A6C34878D82A}">
                        <a16:rowId xmlns:a16="http://schemas.microsoft.com/office/drawing/2014/main" val="2530293364"/>
                      </a:ext>
                    </a:extLst>
                  </a:tr>
                  <a:tr h="367097">
                    <a:tc>
                      <a:txBody>
                        <a:bodyPr/>
                        <a:lstStyle/>
                        <a:p>
                          <a:r>
                            <a:rPr lang="en-US" dirty="0"/>
                            <a:t>Ni</a:t>
                          </a:r>
                          <a:r>
                            <a:rPr lang="en-US" sz="1200" dirty="0"/>
                            <a:t>80</a:t>
                          </a:r>
                          <a:r>
                            <a:rPr lang="en-US" dirty="0"/>
                            <a:t>Cu</a:t>
                          </a:r>
                          <a:r>
                            <a:rPr lang="en-US" sz="1200" dirty="0"/>
                            <a:t>20</a:t>
                          </a:r>
                        </a:p>
                      </a:txBody>
                      <a:tcPr/>
                    </a:tc>
                    <a:tc>
                      <a:txBody>
                        <a:bodyPr/>
                        <a:lstStyle/>
                        <a:p>
                          <a:r>
                            <a:rPr lang="en-US" dirty="0"/>
                            <a:t>20</a:t>
                          </a:r>
                        </a:p>
                      </a:txBody>
                      <a:tcPr/>
                    </a:tc>
                    <a:tc>
                      <a:txBody>
                        <a:bodyPr/>
                        <a:lstStyle/>
                        <a:p>
                          <a:r>
                            <a:rPr lang="en-US" dirty="0"/>
                            <a:t>0.74</a:t>
                          </a:r>
                        </a:p>
                      </a:txBody>
                      <a:tcPr/>
                    </a:tc>
                    <a:extLst>
                      <a:ext uri="{0D108BD9-81ED-4DB2-BD59-A6C34878D82A}">
                        <a16:rowId xmlns:a16="http://schemas.microsoft.com/office/drawing/2014/main" val="4077203504"/>
                      </a:ext>
                    </a:extLst>
                  </a:tr>
                  <a:tr h="367097">
                    <a:tc>
                      <a:txBody>
                        <a:bodyPr/>
                        <a:lstStyle/>
                        <a:p>
                          <a:r>
                            <a:rPr lang="en-US" dirty="0"/>
                            <a:t>Ni</a:t>
                          </a:r>
                          <a:r>
                            <a:rPr lang="en-US" sz="1200" dirty="0"/>
                            <a:t>95</a:t>
                          </a:r>
                          <a:r>
                            <a:rPr lang="en-US" dirty="0"/>
                            <a:t>Al</a:t>
                          </a:r>
                          <a:r>
                            <a:rPr lang="en-US" sz="1200" dirty="0"/>
                            <a:t>5</a:t>
                          </a:r>
                        </a:p>
                      </a:txBody>
                      <a:tcPr/>
                    </a:tc>
                    <a:tc>
                      <a:txBody>
                        <a:bodyPr/>
                        <a:lstStyle/>
                        <a:p>
                          <a:r>
                            <a:rPr lang="en-US" dirty="0"/>
                            <a:t>&lt;0.2</a:t>
                          </a:r>
                        </a:p>
                      </a:txBody>
                      <a:tcPr/>
                    </a:tc>
                    <a:tc>
                      <a:txBody>
                        <a:bodyPr/>
                        <a:lstStyle/>
                        <a:p>
                          <a:r>
                            <a:rPr lang="en-US" dirty="0"/>
                            <a:t>0.96</a:t>
                          </a:r>
                        </a:p>
                      </a:txBody>
                      <a:tcPr/>
                    </a:tc>
                    <a:extLst>
                      <a:ext uri="{0D108BD9-81ED-4DB2-BD59-A6C34878D82A}">
                        <a16:rowId xmlns:a16="http://schemas.microsoft.com/office/drawing/2014/main" val="59065854"/>
                      </a:ext>
                    </a:extLst>
                  </a:tr>
                  <a:tr h="365760">
                    <a:tc>
                      <a:txBody>
                        <a:bodyPr/>
                        <a:lstStyle/>
                        <a:p>
                          <a:r>
                            <a:rPr lang="en-US" dirty="0"/>
                            <a:t>Ni</a:t>
                          </a:r>
                          <a:r>
                            <a:rPr lang="en-US" sz="1200" dirty="0"/>
                            <a:t>96.8</a:t>
                          </a:r>
                          <a:r>
                            <a:rPr lang="en-US" dirty="0"/>
                            <a:t>Nb</a:t>
                          </a:r>
                          <a:r>
                            <a:rPr lang="en-US" sz="1200" dirty="0"/>
                            <a:t>3.2</a:t>
                          </a:r>
                        </a:p>
                      </a:txBody>
                      <a:tcPr/>
                    </a:tc>
                    <a:tc>
                      <a:txBody>
                        <a:bodyPr/>
                        <a:lstStyle/>
                        <a:p>
                          <a:r>
                            <a:rPr lang="en-US"/>
                            <a:t>14</a:t>
                          </a:r>
                          <a:endParaRPr lang="en-US" dirty="0"/>
                        </a:p>
                      </a:txBody>
                      <a:tcPr/>
                    </a:tc>
                    <a:tc>
                      <a:txBody>
                        <a:bodyPr/>
                        <a:lstStyle/>
                        <a:p>
                          <a:r>
                            <a:rPr lang="en-US" dirty="0"/>
                            <a:t>0.68</a:t>
                          </a:r>
                        </a:p>
                      </a:txBody>
                      <a:tcPr/>
                    </a:tc>
                    <a:extLst>
                      <a:ext uri="{0D108BD9-81ED-4DB2-BD59-A6C34878D82A}">
                        <a16:rowId xmlns:a16="http://schemas.microsoft.com/office/drawing/2014/main" val="1094084105"/>
                      </a:ext>
                    </a:extLst>
                  </a:tr>
                </a:tbl>
              </a:graphicData>
            </a:graphic>
          </p:graphicFrame>
        </mc:Fallback>
      </mc:AlternateContent>
      <p:pic>
        <p:nvPicPr>
          <p:cNvPr id="51" name="Picture 50">
            <a:extLst>
              <a:ext uri="{FF2B5EF4-FFF2-40B4-BE49-F238E27FC236}">
                <a16:creationId xmlns:a16="http://schemas.microsoft.com/office/drawing/2014/main" id="{3E40A391-A263-4133-B272-BEC8E5A8D6A6}"/>
              </a:ext>
            </a:extLst>
          </p:cNvPr>
          <p:cNvPicPr>
            <a:picLocks noChangeAspect="1"/>
          </p:cNvPicPr>
          <p:nvPr/>
        </p:nvPicPr>
        <p:blipFill>
          <a:blip r:embed="rId4"/>
          <a:stretch>
            <a:fillRect/>
          </a:stretch>
        </p:blipFill>
        <p:spPr>
          <a:xfrm>
            <a:off x="5945416" y="951142"/>
            <a:ext cx="3198584" cy="2871546"/>
          </a:xfrm>
          <a:prstGeom prst="rect">
            <a:avLst/>
          </a:prstGeom>
        </p:spPr>
      </p:pic>
      <p:pic>
        <p:nvPicPr>
          <p:cNvPr id="67" name="Picture 66">
            <a:extLst>
              <a:ext uri="{FF2B5EF4-FFF2-40B4-BE49-F238E27FC236}">
                <a16:creationId xmlns:a16="http://schemas.microsoft.com/office/drawing/2014/main" id="{CAB1F10B-432B-4810-B7D1-0BA02E2D90B8}"/>
              </a:ext>
            </a:extLst>
          </p:cNvPr>
          <p:cNvPicPr>
            <a:picLocks noChangeAspect="1"/>
          </p:cNvPicPr>
          <p:nvPr/>
        </p:nvPicPr>
        <p:blipFill>
          <a:blip r:embed="rId5"/>
          <a:stretch>
            <a:fillRect/>
          </a:stretch>
        </p:blipFill>
        <p:spPr>
          <a:xfrm>
            <a:off x="0" y="1121805"/>
            <a:ext cx="3129142" cy="2809842"/>
          </a:xfrm>
          <a:prstGeom prst="rect">
            <a:avLst/>
          </a:prstGeom>
        </p:spPr>
      </p:pic>
      <p:pic>
        <p:nvPicPr>
          <p:cNvPr id="71" name="Picture 70" descr="A close up of a map&#10;&#10;Description automatically generated">
            <a:extLst>
              <a:ext uri="{FF2B5EF4-FFF2-40B4-BE49-F238E27FC236}">
                <a16:creationId xmlns:a16="http://schemas.microsoft.com/office/drawing/2014/main" id="{A7DC508A-D2EE-46DC-969A-CEAFA47FA6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31141" y="1293287"/>
            <a:ext cx="2948372" cy="2187257"/>
          </a:xfrm>
          <a:prstGeom prst="rect">
            <a:avLst/>
          </a:prstGeom>
        </p:spPr>
      </p:pic>
      <p:sp>
        <p:nvSpPr>
          <p:cNvPr id="73" name="Rectangle 72">
            <a:extLst>
              <a:ext uri="{FF2B5EF4-FFF2-40B4-BE49-F238E27FC236}">
                <a16:creationId xmlns:a16="http://schemas.microsoft.com/office/drawing/2014/main" id="{57CC8DB2-B630-47E1-834B-AD7C4A350E97}"/>
              </a:ext>
            </a:extLst>
          </p:cNvPr>
          <p:cNvSpPr/>
          <p:nvPr/>
        </p:nvSpPr>
        <p:spPr>
          <a:xfrm>
            <a:off x="5085096" y="1777251"/>
            <a:ext cx="596638" cy="292388"/>
          </a:xfrm>
          <a:prstGeom prst="rect">
            <a:avLst/>
          </a:prstGeom>
        </p:spPr>
        <p:txBody>
          <a:bodyPr wrap="none">
            <a:spAutoFit/>
          </a:bodyPr>
          <a:lstStyle/>
          <a:p>
            <a:r>
              <a:rPr lang="en-US" sz="1300" dirty="0"/>
              <a:t>Liquid</a:t>
            </a:r>
          </a:p>
        </p:txBody>
      </p:sp>
      <p:sp>
        <p:nvSpPr>
          <p:cNvPr id="74" name="Rectangle 73">
            <a:extLst>
              <a:ext uri="{FF2B5EF4-FFF2-40B4-BE49-F238E27FC236}">
                <a16:creationId xmlns:a16="http://schemas.microsoft.com/office/drawing/2014/main" id="{8D8C96AE-68E0-46C8-9C83-7A0682144604}"/>
              </a:ext>
            </a:extLst>
          </p:cNvPr>
          <p:cNvSpPr/>
          <p:nvPr/>
        </p:nvSpPr>
        <p:spPr>
          <a:xfrm>
            <a:off x="4240691" y="2816479"/>
            <a:ext cx="662617" cy="276999"/>
          </a:xfrm>
          <a:prstGeom prst="rect">
            <a:avLst/>
          </a:prstGeom>
        </p:spPr>
        <p:txBody>
          <a:bodyPr wrap="none">
            <a:spAutoFit/>
          </a:bodyPr>
          <a:lstStyle/>
          <a:p>
            <a:r>
              <a:rPr lang="en-US" sz="1200" dirty="0"/>
              <a:t>FCC_A1</a:t>
            </a:r>
          </a:p>
        </p:txBody>
      </p:sp>
      <p:cxnSp>
        <p:nvCxnSpPr>
          <p:cNvPr id="75" name="Google Shape;139;p10">
            <a:extLst>
              <a:ext uri="{FF2B5EF4-FFF2-40B4-BE49-F238E27FC236}">
                <a16:creationId xmlns:a16="http://schemas.microsoft.com/office/drawing/2014/main" id="{29FC714B-C6B9-4C2A-8B00-8EDB04FEE0EC}"/>
              </a:ext>
            </a:extLst>
          </p:cNvPr>
          <p:cNvCxnSpPr>
            <a:cxnSpLocks/>
          </p:cNvCxnSpPr>
          <p:nvPr/>
        </p:nvCxnSpPr>
        <p:spPr>
          <a:xfrm flipV="1">
            <a:off x="3768935" y="1342724"/>
            <a:ext cx="0" cy="1949116"/>
          </a:xfrm>
          <a:prstGeom prst="straightConnector1">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8" name="Rectangle 77">
            <a:extLst>
              <a:ext uri="{FF2B5EF4-FFF2-40B4-BE49-F238E27FC236}">
                <a16:creationId xmlns:a16="http://schemas.microsoft.com/office/drawing/2014/main" id="{729F8794-365D-48DD-BAF4-DF384EC266DC}"/>
              </a:ext>
            </a:extLst>
          </p:cNvPr>
          <p:cNvSpPr/>
          <p:nvPr/>
        </p:nvSpPr>
        <p:spPr>
          <a:xfrm>
            <a:off x="3766936" y="1709427"/>
            <a:ext cx="1119217" cy="276999"/>
          </a:xfrm>
          <a:prstGeom prst="rect">
            <a:avLst/>
          </a:prstGeom>
        </p:spPr>
        <p:txBody>
          <a:bodyPr wrap="none">
            <a:spAutoFit/>
          </a:bodyPr>
          <a:lstStyle/>
          <a:p>
            <a:r>
              <a:rPr lang="en-US" sz="1200" dirty="0"/>
              <a:t>C0=Ni–3.2%Nb</a:t>
            </a:r>
          </a:p>
        </p:txBody>
      </p:sp>
      <p:sp>
        <p:nvSpPr>
          <p:cNvPr id="79" name="Oval 78">
            <a:extLst>
              <a:ext uri="{FF2B5EF4-FFF2-40B4-BE49-F238E27FC236}">
                <a16:creationId xmlns:a16="http://schemas.microsoft.com/office/drawing/2014/main" id="{359CB37E-B708-4317-9D3E-25E7161E8789}"/>
              </a:ext>
            </a:extLst>
          </p:cNvPr>
          <p:cNvSpPr/>
          <p:nvPr/>
        </p:nvSpPr>
        <p:spPr>
          <a:xfrm flipV="1">
            <a:off x="3744076" y="2005989"/>
            <a:ext cx="45719" cy="498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A5098EA8-034E-4D11-A760-4C92B69C324E}"/>
              </a:ext>
            </a:extLst>
          </p:cNvPr>
          <p:cNvSpPr/>
          <p:nvPr/>
        </p:nvSpPr>
        <p:spPr>
          <a:xfrm flipV="1">
            <a:off x="3744075" y="2105285"/>
            <a:ext cx="45719" cy="498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6B55A379-A2C9-4342-80A1-580D90BCC667}"/>
              </a:ext>
            </a:extLst>
          </p:cNvPr>
          <p:cNvSpPr/>
          <p:nvPr/>
        </p:nvSpPr>
        <p:spPr>
          <a:xfrm flipV="1">
            <a:off x="4002157" y="2102517"/>
            <a:ext cx="45719" cy="498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2" name="Google Shape;139;p10">
            <a:extLst>
              <a:ext uri="{FF2B5EF4-FFF2-40B4-BE49-F238E27FC236}">
                <a16:creationId xmlns:a16="http://schemas.microsoft.com/office/drawing/2014/main" id="{6947E9CD-6840-4AFF-A97E-096517EFE1C4}"/>
              </a:ext>
            </a:extLst>
          </p:cNvPr>
          <p:cNvCxnSpPr>
            <a:cxnSpLocks/>
          </p:cNvCxnSpPr>
          <p:nvPr/>
        </p:nvCxnSpPr>
        <p:spPr>
          <a:xfrm flipH="1">
            <a:off x="3644658" y="2127446"/>
            <a:ext cx="518913" cy="0"/>
          </a:xfrm>
          <a:prstGeom prst="straightConnector1">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83" name="TextBox 82">
                <a:extLst>
                  <a:ext uri="{FF2B5EF4-FFF2-40B4-BE49-F238E27FC236}">
                    <a16:creationId xmlns:a16="http://schemas.microsoft.com/office/drawing/2014/main" id="{93013036-4053-4D42-8A8E-3EE97D44A8A5}"/>
                  </a:ext>
                </a:extLst>
              </p:cNvPr>
              <p:cNvSpPr txBox="1"/>
              <p:nvPr/>
            </p:nvSpPr>
            <p:spPr>
              <a:xfrm>
                <a:off x="3444683" y="1977306"/>
                <a:ext cx="221406"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i="1" smtClean="0">
                          <a:latin typeface="Cambria Math" panose="02040503050406030204" pitchFamily="18" charset="0"/>
                          <a:ea typeface="Cambria Math" panose="02040503050406030204" pitchFamily="18" charset="0"/>
                        </a:rPr>
                        <m:t>∆</m:t>
                      </m:r>
                      <m:r>
                        <a:rPr lang="en-US" sz="1200" b="0" i="1" smtClean="0">
                          <a:latin typeface="Cambria Math" panose="02040503050406030204" pitchFamily="18" charset="0"/>
                          <a:ea typeface="Cambria Math" panose="02040503050406030204" pitchFamily="18" charset="0"/>
                        </a:rPr>
                        <m:t>𝑇</m:t>
                      </m:r>
                    </m:oMath>
                  </m:oMathPara>
                </a14:m>
                <a:endParaRPr lang="en-US" sz="1200" dirty="0"/>
              </a:p>
            </p:txBody>
          </p:sp>
        </mc:Choice>
        <mc:Fallback xmlns="">
          <p:sp>
            <p:nvSpPr>
              <p:cNvPr id="83" name="TextBox 82">
                <a:extLst>
                  <a:ext uri="{FF2B5EF4-FFF2-40B4-BE49-F238E27FC236}">
                    <a16:creationId xmlns:a16="http://schemas.microsoft.com/office/drawing/2014/main" id="{93013036-4053-4D42-8A8E-3EE97D44A8A5}"/>
                  </a:ext>
                </a:extLst>
              </p:cNvPr>
              <p:cNvSpPr txBox="1">
                <a:spLocks noRot="1" noChangeAspect="1" noMove="1" noResize="1" noEditPoints="1" noAdjustHandles="1" noChangeArrowheads="1" noChangeShapeType="1" noTextEdit="1"/>
              </p:cNvSpPr>
              <p:nvPr/>
            </p:nvSpPr>
            <p:spPr>
              <a:xfrm>
                <a:off x="3444683" y="1977306"/>
                <a:ext cx="221406" cy="184666"/>
              </a:xfrm>
              <a:prstGeom prst="rect">
                <a:avLst/>
              </a:prstGeom>
              <a:blipFill>
                <a:blip r:embed="rId7"/>
                <a:stretch>
                  <a:fillRect l="-16667" r="-16667" b="-3226"/>
                </a:stretch>
              </a:blipFill>
            </p:spPr>
            <p:txBody>
              <a:bodyPr/>
              <a:lstStyle/>
              <a:p>
                <a:r>
                  <a:rPr lang="en-GB">
                    <a:noFill/>
                  </a:rPr>
                  <a:t> </a:t>
                </a:r>
              </a:p>
            </p:txBody>
          </p:sp>
        </mc:Fallback>
      </mc:AlternateContent>
      <p:sp>
        <p:nvSpPr>
          <p:cNvPr id="84" name="Left Brace 83">
            <a:extLst>
              <a:ext uri="{FF2B5EF4-FFF2-40B4-BE49-F238E27FC236}">
                <a16:creationId xmlns:a16="http://schemas.microsoft.com/office/drawing/2014/main" id="{B8FF79A2-B989-4BD4-944B-6C6B6F35FAB0}"/>
              </a:ext>
            </a:extLst>
          </p:cNvPr>
          <p:cNvSpPr/>
          <p:nvPr/>
        </p:nvSpPr>
        <p:spPr>
          <a:xfrm>
            <a:off x="3685926" y="2020120"/>
            <a:ext cx="45719" cy="990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94F4271-C50A-4C1C-B51E-CA2485770D97}"/>
              </a:ext>
            </a:extLst>
          </p:cNvPr>
          <p:cNvSpPr/>
          <p:nvPr/>
        </p:nvSpPr>
        <p:spPr>
          <a:xfrm>
            <a:off x="4058542" y="866639"/>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19" name="Rectangle 18">
            <a:extLst>
              <a:ext uri="{FF2B5EF4-FFF2-40B4-BE49-F238E27FC236}">
                <a16:creationId xmlns:a16="http://schemas.microsoft.com/office/drawing/2014/main" id="{F49EE132-8DC8-4D29-9C7F-0BF466D42D72}"/>
              </a:ext>
            </a:extLst>
          </p:cNvPr>
          <p:cNvSpPr/>
          <p:nvPr/>
        </p:nvSpPr>
        <p:spPr>
          <a:xfrm>
            <a:off x="1227364" y="779735"/>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20" name="Rectangle 19">
            <a:extLst>
              <a:ext uri="{FF2B5EF4-FFF2-40B4-BE49-F238E27FC236}">
                <a16:creationId xmlns:a16="http://schemas.microsoft.com/office/drawing/2014/main" id="{A0BB8028-FDCB-4BA3-ADEA-4D1EA4947B02}"/>
              </a:ext>
            </a:extLst>
          </p:cNvPr>
          <p:cNvSpPr/>
          <p:nvPr/>
        </p:nvSpPr>
        <p:spPr>
          <a:xfrm>
            <a:off x="7175054" y="647548"/>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p:spTree>
    <p:extLst>
      <p:ext uri="{BB962C8B-B14F-4D97-AF65-F5344CB8AC3E}">
        <p14:creationId xmlns:p14="http://schemas.microsoft.com/office/powerpoint/2010/main" val="4200559587"/>
      </p:ext>
    </p:extLst>
  </p:cSld>
  <p:clrMapOvr>
    <a:masterClrMapping/>
  </p:clrMapOvr>
  <p:transition spd="med" advTm="64799"/>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7</a:t>
            </a:fld>
            <a:endParaRPr lang="en-GB" dirty="0"/>
          </a:p>
        </p:txBody>
      </p:sp>
      <p:sp>
        <p:nvSpPr>
          <p:cNvPr id="3" name="文字方塊 2">
            <a:extLst>
              <a:ext uri="{FF2B5EF4-FFF2-40B4-BE49-F238E27FC236}">
                <a16:creationId xmlns:a16="http://schemas.microsoft.com/office/drawing/2014/main" id="{7DEB8FD8-BEE8-49EB-8F2B-20DA0241AB23}"/>
              </a:ext>
            </a:extLst>
          </p:cNvPr>
          <p:cNvSpPr txBox="1"/>
          <p:nvPr/>
        </p:nvSpPr>
        <p:spPr>
          <a:xfrm>
            <a:off x="343231" y="323279"/>
            <a:ext cx="1882384" cy="553998"/>
          </a:xfrm>
          <a:prstGeom prst="rect">
            <a:avLst/>
          </a:prstGeom>
          <a:noFill/>
        </p:spPr>
        <p:txBody>
          <a:bodyPr wrap="square" rtlCol="0">
            <a:spAutoFit/>
          </a:bodyPr>
          <a:lstStyle/>
          <a:p>
            <a:pPr lvl="0"/>
            <a:r>
              <a:rPr lang="en-US" sz="3000" dirty="0"/>
              <a:t>Criteria</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B3338354-99F2-48BF-AE94-23148BE5069C}"/>
                  </a:ext>
                </a:extLst>
              </p:cNvPr>
              <p:cNvSpPr txBox="1"/>
              <p:nvPr/>
            </p:nvSpPr>
            <p:spPr>
              <a:xfrm>
                <a:off x="663583" y="1039796"/>
                <a:ext cx="3044858" cy="646331"/>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&lt;</m:t>
                      </m:r>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r>
                        <a:rPr lang="en-US" b="0" i="1" smtClean="0">
                          <a:latin typeface="Cambria Math" panose="02040503050406030204" pitchFamily="18" charset="0"/>
                        </a:rPr>
                        <m:t>:</m:t>
                      </m:r>
                      <m:r>
                        <m:rPr>
                          <m:sty m:val="p"/>
                        </m:rPr>
                        <a:rPr lang="en-US" b="0" i="0" smtClean="0">
                          <a:latin typeface="Cambria Math" panose="02040503050406030204" pitchFamily="18" charset="0"/>
                        </a:rPr>
                        <m:t>Dendritic</m:t>
                      </m:r>
                    </m:oMath>
                  </m:oMathPara>
                </a14:m>
                <a:endParaRPr lang="en-US" b="0" dirty="0">
                  <a:latin typeface="Abadi" panose="020B0604020104020204" pitchFamily="34" charset="0"/>
                </a:endParaRPr>
              </a:p>
              <a:p>
                <a:pPr algn="ctr"/>
                <a14:m>
                  <m:oMath xmlns:m="http://schemas.openxmlformats.org/officeDocument/2006/math">
                    <m:r>
                      <m:rPr>
                        <m:sty m:val="p"/>
                      </m:rPr>
                      <a:rPr lang="en-US" i="0">
                        <a:latin typeface="Cambria Math" panose="02040503050406030204" pitchFamily="18" charset="0"/>
                      </a:rPr>
                      <m:t>R</m:t>
                    </m:r>
                    <m:r>
                      <a:rPr lang="en-US" i="1">
                        <a:latin typeface="Cambria Math" panose="02040503050406030204" pitchFamily="18" charset="0"/>
                      </a:rPr>
                      <m:t>&lt;</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r>
                      <a:rPr lang="en-US" b="0" i="0" smtClean="0">
                        <a:latin typeface="Cambria Math" panose="02040503050406030204" pitchFamily="18" charset="0"/>
                      </a:rPr>
                      <m:t>, </m:t>
                    </m:r>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r>
                      <a:rPr lang="en-US" i="1">
                        <a:latin typeface="Cambria Math" panose="02040503050406030204" pitchFamily="18" charset="0"/>
                      </a:rPr>
                      <m:t>&lt;</m:t>
                    </m:r>
                    <m:r>
                      <a:rPr lang="en-US" i="1">
                        <a:latin typeface="Cambria Math" panose="02040503050406030204" pitchFamily="18" charset="0"/>
                      </a:rPr>
                      <m:t>𝑅</m:t>
                    </m:r>
                  </m:oMath>
                </a14:m>
                <a:r>
                  <a:rPr lang="en-GB" dirty="0"/>
                  <a:t>:Planar</a:t>
                </a:r>
              </a:p>
            </p:txBody>
          </p:sp>
        </mc:Choice>
        <mc:Fallback xmlns="">
          <p:sp>
            <p:nvSpPr>
              <p:cNvPr id="4" name="TextBox 3">
                <a:extLst>
                  <a:ext uri="{FF2B5EF4-FFF2-40B4-BE49-F238E27FC236}">
                    <a16:creationId xmlns:a16="http://schemas.microsoft.com/office/drawing/2014/main" id="{B3338354-99F2-48BF-AE94-23148BE5069C}"/>
                  </a:ext>
                </a:extLst>
              </p:cNvPr>
              <p:cNvSpPr txBox="1">
                <a:spLocks noRot="1" noChangeAspect="1" noMove="1" noResize="1" noEditPoints="1" noAdjustHandles="1" noChangeArrowheads="1" noChangeShapeType="1" noTextEdit="1"/>
              </p:cNvSpPr>
              <p:nvPr/>
            </p:nvSpPr>
            <p:spPr>
              <a:xfrm>
                <a:off x="663583" y="1039796"/>
                <a:ext cx="3044858" cy="646331"/>
              </a:xfrm>
              <a:prstGeom prst="rect">
                <a:avLst/>
              </a:prstGeom>
              <a:blipFill>
                <a:blip r:embed="rId3"/>
                <a:stretch>
                  <a:fillRect b="-14151"/>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94CD0E9F-084A-4FAD-B586-42419A76642F}"/>
                  </a:ext>
                </a:extLst>
              </p:cNvPr>
              <p:cNvSpPr/>
              <p:nvPr/>
            </p:nvSpPr>
            <p:spPr>
              <a:xfrm>
                <a:off x="1009575" y="4646898"/>
                <a:ext cx="1426865" cy="6127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𝑇</m:t>
                          </m:r>
                          <m:r>
                            <a:rPr lang="en-US" b="0" i="1"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𝑙</m:t>
                              </m:r>
                            </m:sub>
                          </m:sSub>
                        </m:num>
                        <m:den>
                          <m:r>
                            <a:rPr lang="en-US" b="0" i="1" smtClean="0">
                              <a:latin typeface="Cambria Math" panose="02040503050406030204" pitchFamily="18" charset="0"/>
                            </a:rPr>
                            <m:t>𝑘𝑒</m:t>
                          </m:r>
                          <m:r>
                            <m:rPr>
                              <m:sty m:val="p"/>
                            </m:rPr>
                            <a:rPr lang="el-GR" b="0" i="1" smtClean="0">
                              <a:latin typeface="Cambria Math" panose="02040503050406030204" pitchFamily="18" charset="0"/>
                              <a:ea typeface="Cambria Math" panose="02040503050406030204" pitchFamily="18" charset="0"/>
                            </a:rPr>
                            <m:t>Γ</m:t>
                          </m:r>
                        </m:den>
                      </m:f>
                    </m:oMath>
                  </m:oMathPara>
                </a14:m>
                <a:endParaRPr lang="en-GB" dirty="0"/>
              </a:p>
            </p:txBody>
          </p:sp>
        </mc:Choice>
        <mc:Fallback xmlns="">
          <p:sp>
            <p:nvSpPr>
              <p:cNvPr id="5" name="Rectangle 4">
                <a:extLst>
                  <a:ext uri="{FF2B5EF4-FFF2-40B4-BE49-F238E27FC236}">
                    <a16:creationId xmlns:a16="http://schemas.microsoft.com/office/drawing/2014/main" id="{94CD0E9F-084A-4FAD-B586-42419A76642F}"/>
                  </a:ext>
                </a:extLst>
              </p:cNvPr>
              <p:cNvSpPr>
                <a:spLocks noRot="1" noChangeAspect="1" noMove="1" noResize="1" noEditPoints="1" noAdjustHandles="1" noChangeArrowheads="1" noChangeShapeType="1" noTextEdit="1"/>
              </p:cNvSpPr>
              <p:nvPr/>
            </p:nvSpPr>
            <p:spPr>
              <a:xfrm>
                <a:off x="1009575" y="4646898"/>
                <a:ext cx="1426865" cy="612732"/>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9A9FBB61-5865-46BC-83FE-08D638D9C12D}"/>
                  </a:ext>
                </a:extLst>
              </p:cNvPr>
              <p:cNvSpPr/>
              <p:nvPr/>
            </p:nvSpPr>
            <p:spPr>
              <a:xfrm>
                <a:off x="1009575" y="2846625"/>
                <a:ext cx="1237518" cy="6109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𝐺</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𝑙</m:t>
                              </m:r>
                            </m:sub>
                          </m:sSub>
                        </m:num>
                        <m:den>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𝑇</m:t>
                          </m:r>
                        </m:den>
                      </m:f>
                    </m:oMath>
                  </m:oMathPara>
                </a14:m>
                <a:endParaRPr lang="en-GB" dirty="0"/>
              </a:p>
            </p:txBody>
          </p:sp>
        </mc:Choice>
        <mc:Fallback xmlns="">
          <p:sp>
            <p:nvSpPr>
              <p:cNvPr id="6" name="Rectangle 5">
                <a:extLst>
                  <a:ext uri="{FF2B5EF4-FFF2-40B4-BE49-F238E27FC236}">
                    <a16:creationId xmlns:a16="http://schemas.microsoft.com/office/drawing/2014/main" id="{9A9FBB61-5865-46BC-83FE-08D638D9C12D}"/>
                  </a:ext>
                </a:extLst>
              </p:cNvPr>
              <p:cNvSpPr>
                <a:spLocks noRot="1" noChangeAspect="1" noMove="1" noResize="1" noEditPoints="1" noAdjustHandles="1" noChangeArrowheads="1" noChangeShapeType="1" noTextEdit="1"/>
              </p:cNvSpPr>
              <p:nvPr/>
            </p:nvSpPr>
            <p:spPr>
              <a:xfrm>
                <a:off x="1009575" y="2846625"/>
                <a:ext cx="1237518" cy="610936"/>
              </a:xfrm>
              <a:prstGeom prst="rect">
                <a:avLst/>
              </a:prstGeom>
              <a:blipFill>
                <a:blip r:embed="rId5"/>
                <a:stretch>
                  <a:fillRect/>
                </a:stretch>
              </a:blipFill>
            </p:spPr>
            <p:txBody>
              <a:bodyPr/>
              <a:lstStyle/>
              <a:p>
                <a:r>
                  <a:rPr lang="en-GB">
                    <a:noFill/>
                  </a:rPr>
                  <a:t> </a:t>
                </a:r>
              </a:p>
            </p:txBody>
          </p:sp>
        </mc:Fallback>
      </mc:AlternateContent>
      <p:sp>
        <p:nvSpPr>
          <p:cNvPr id="7" name="Arrow: Right 6">
            <a:extLst>
              <a:ext uri="{FF2B5EF4-FFF2-40B4-BE49-F238E27FC236}">
                <a16:creationId xmlns:a16="http://schemas.microsoft.com/office/drawing/2014/main" id="{272BE9DE-B003-4F89-B08C-9AB90868B5B7}"/>
              </a:ext>
            </a:extLst>
          </p:cNvPr>
          <p:cNvSpPr/>
          <p:nvPr/>
        </p:nvSpPr>
        <p:spPr>
          <a:xfrm>
            <a:off x="3136775" y="4646898"/>
            <a:ext cx="719030" cy="39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3DF9A655-1359-4291-8336-C3A88E1CB362}"/>
              </a:ext>
            </a:extLst>
          </p:cNvPr>
          <p:cNvSpPr txBox="1"/>
          <p:nvPr/>
        </p:nvSpPr>
        <p:spPr>
          <a:xfrm>
            <a:off x="343231" y="4197202"/>
            <a:ext cx="2940908" cy="369332"/>
          </a:xfrm>
          <a:prstGeom prst="rect">
            <a:avLst/>
          </a:prstGeom>
          <a:noFill/>
        </p:spPr>
        <p:txBody>
          <a:bodyPr wrap="square" rtlCol="0">
            <a:spAutoFit/>
          </a:bodyPr>
          <a:lstStyle/>
          <a:p>
            <a:r>
              <a:rPr lang="en-US" dirty="0"/>
              <a:t>Absolute stability criterion: </a:t>
            </a:r>
            <a:endParaRPr lang="en-GB" dirty="0"/>
          </a:p>
        </p:txBody>
      </p:sp>
      <p:sp>
        <p:nvSpPr>
          <p:cNvPr id="9" name="TextBox 8">
            <a:extLst>
              <a:ext uri="{FF2B5EF4-FFF2-40B4-BE49-F238E27FC236}">
                <a16:creationId xmlns:a16="http://schemas.microsoft.com/office/drawing/2014/main" id="{BE619E36-040C-45EE-89FA-10016C960EB5}"/>
              </a:ext>
            </a:extLst>
          </p:cNvPr>
          <p:cNvSpPr txBox="1"/>
          <p:nvPr/>
        </p:nvSpPr>
        <p:spPr>
          <a:xfrm>
            <a:off x="343231" y="2134460"/>
            <a:ext cx="2940908" cy="646331"/>
          </a:xfrm>
          <a:prstGeom prst="rect">
            <a:avLst/>
          </a:prstGeom>
          <a:noFill/>
        </p:spPr>
        <p:txBody>
          <a:bodyPr wrap="square" rtlCol="0">
            <a:spAutoFit/>
          </a:bodyPr>
          <a:lstStyle/>
          <a:p>
            <a:r>
              <a:rPr lang="en-US" dirty="0"/>
              <a:t>Constitutional supercooling</a:t>
            </a:r>
          </a:p>
          <a:p>
            <a:r>
              <a:rPr lang="en-US" dirty="0"/>
              <a:t>criterion: </a:t>
            </a:r>
            <a:endParaRPr lang="en-GB" dirty="0"/>
          </a:p>
        </p:txBody>
      </p:sp>
      <p:sp>
        <p:nvSpPr>
          <p:cNvPr id="10" name="Arrow: Right 9">
            <a:extLst>
              <a:ext uri="{FF2B5EF4-FFF2-40B4-BE49-F238E27FC236}">
                <a16:creationId xmlns:a16="http://schemas.microsoft.com/office/drawing/2014/main" id="{5A35BF15-1021-4881-ACA8-21AB6EE07B36}"/>
              </a:ext>
            </a:extLst>
          </p:cNvPr>
          <p:cNvSpPr/>
          <p:nvPr/>
        </p:nvSpPr>
        <p:spPr>
          <a:xfrm>
            <a:off x="3150763" y="2710219"/>
            <a:ext cx="719030" cy="39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30DA0E85-495E-406F-AC5D-1D2627D4CDC2}"/>
              </a:ext>
            </a:extLst>
          </p:cNvPr>
          <p:cNvSpPr/>
          <p:nvPr/>
        </p:nvSpPr>
        <p:spPr>
          <a:xfrm>
            <a:off x="6109823" y="3683276"/>
            <a:ext cx="719030" cy="39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Arrow: Right 11">
            <a:extLst>
              <a:ext uri="{FF2B5EF4-FFF2-40B4-BE49-F238E27FC236}">
                <a16:creationId xmlns:a16="http://schemas.microsoft.com/office/drawing/2014/main" id="{08A7823D-4484-4E1B-B6DF-F060A10D8C40}"/>
              </a:ext>
            </a:extLst>
          </p:cNvPr>
          <p:cNvSpPr/>
          <p:nvPr/>
        </p:nvSpPr>
        <p:spPr>
          <a:xfrm>
            <a:off x="6035365" y="1247586"/>
            <a:ext cx="719030" cy="39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Arrow: Right 12">
            <a:extLst>
              <a:ext uri="{FF2B5EF4-FFF2-40B4-BE49-F238E27FC236}">
                <a16:creationId xmlns:a16="http://schemas.microsoft.com/office/drawing/2014/main" id="{433E31C5-59BA-4502-BAA9-18B114660ADA}"/>
              </a:ext>
            </a:extLst>
          </p:cNvPr>
          <p:cNvSpPr/>
          <p:nvPr/>
        </p:nvSpPr>
        <p:spPr>
          <a:xfrm>
            <a:off x="6071825" y="5482027"/>
            <a:ext cx="719030" cy="39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CD9FAF5C-F30B-415F-B0F5-A413F7C106D6}"/>
              </a:ext>
            </a:extLst>
          </p:cNvPr>
          <p:cNvSpPr txBox="1"/>
          <p:nvPr/>
        </p:nvSpPr>
        <p:spPr>
          <a:xfrm>
            <a:off x="4149981" y="4566534"/>
            <a:ext cx="1913818" cy="646331"/>
          </a:xfrm>
          <a:prstGeom prst="rect">
            <a:avLst/>
          </a:prstGeom>
          <a:noFill/>
        </p:spPr>
        <p:txBody>
          <a:bodyPr wrap="square" rtlCol="0">
            <a:spAutoFit/>
          </a:bodyPr>
          <a:lstStyle/>
          <a:p>
            <a:r>
              <a:rPr lang="en-US" dirty="0"/>
              <a:t>Atoms have no time to rearrange</a:t>
            </a:r>
          </a:p>
        </p:txBody>
      </p:sp>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id="{95319C80-513B-4D2B-812A-55AEA3988EBF}"/>
                  </a:ext>
                </a:extLst>
              </p:cNvPr>
              <p:cNvSpPr/>
              <p:nvPr/>
            </p:nvSpPr>
            <p:spPr>
              <a:xfrm>
                <a:off x="4183784" y="5259630"/>
                <a:ext cx="77643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~1</m:t>
                      </m:r>
                    </m:oMath>
                  </m:oMathPara>
                </a14:m>
                <a:endParaRPr lang="en-GB" dirty="0"/>
              </a:p>
            </p:txBody>
          </p:sp>
        </mc:Choice>
        <mc:Fallback xmlns="">
          <p:sp>
            <p:nvSpPr>
              <p:cNvPr id="15" name="Rectangle 14">
                <a:extLst>
                  <a:ext uri="{FF2B5EF4-FFF2-40B4-BE49-F238E27FC236}">
                    <a16:creationId xmlns:a16="http://schemas.microsoft.com/office/drawing/2014/main" id="{95319C80-513B-4D2B-812A-55AEA3988EBF}"/>
                  </a:ext>
                </a:extLst>
              </p:cNvPr>
              <p:cNvSpPr>
                <a:spLocks noRot="1" noChangeAspect="1" noMove="1" noResize="1" noEditPoints="1" noAdjustHandles="1" noChangeArrowheads="1" noChangeShapeType="1" noTextEdit="1"/>
              </p:cNvSpPr>
              <p:nvPr/>
            </p:nvSpPr>
            <p:spPr>
              <a:xfrm>
                <a:off x="4183784" y="5259630"/>
                <a:ext cx="776431" cy="369332"/>
              </a:xfrm>
              <a:prstGeom prst="rect">
                <a:avLst/>
              </a:prstGeom>
              <a:blipFill>
                <a:blip r:embed="rId6"/>
                <a:stretch>
                  <a:fillRect/>
                </a:stretch>
              </a:blipFill>
            </p:spPr>
            <p:txBody>
              <a:bodyPr/>
              <a:lstStyle/>
              <a:p>
                <a:r>
                  <a:rPr lang="en-GB">
                    <a:noFill/>
                  </a:rPr>
                  <a:t> </a:t>
                </a:r>
              </a:p>
            </p:txBody>
          </p:sp>
        </mc:Fallback>
      </mc:AlternateContent>
      <p:sp>
        <p:nvSpPr>
          <p:cNvPr id="16" name="TextBox 15">
            <a:extLst>
              <a:ext uri="{FF2B5EF4-FFF2-40B4-BE49-F238E27FC236}">
                <a16:creationId xmlns:a16="http://schemas.microsoft.com/office/drawing/2014/main" id="{3179452D-5172-4B46-84CC-936340B4BC28}"/>
              </a:ext>
            </a:extLst>
          </p:cNvPr>
          <p:cNvSpPr txBox="1"/>
          <p:nvPr/>
        </p:nvSpPr>
        <p:spPr>
          <a:xfrm>
            <a:off x="4079080" y="2226738"/>
            <a:ext cx="2390258" cy="1754326"/>
          </a:xfrm>
          <a:prstGeom prst="rect">
            <a:avLst/>
          </a:prstGeom>
          <a:noFill/>
        </p:spPr>
        <p:txBody>
          <a:bodyPr wrap="square" rtlCol="0">
            <a:spAutoFit/>
          </a:bodyPr>
          <a:lstStyle/>
          <a:p>
            <a:r>
              <a:rPr lang="en-US" dirty="0"/>
              <a:t>A volume of the liquid at the interface  is undercooled, which acts like a driving force for the development of perturbation</a:t>
            </a:r>
          </a:p>
        </p:txBody>
      </p:sp>
      <p:pic>
        <p:nvPicPr>
          <p:cNvPr id="17" name="Picture 16">
            <a:extLst>
              <a:ext uri="{FF2B5EF4-FFF2-40B4-BE49-F238E27FC236}">
                <a16:creationId xmlns:a16="http://schemas.microsoft.com/office/drawing/2014/main" id="{A4F71479-9535-4AF6-B826-9047665A423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29641" y="2714936"/>
            <a:ext cx="1920674" cy="1936679"/>
          </a:xfrm>
          <a:prstGeom prst="rect">
            <a:avLst/>
          </a:prstGeom>
        </p:spPr>
      </p:pic>
      <p:pic>
        <p:nvPicPr>
          <p:cNvPr id="18" name="Picture 17" descr="A close up of a logo&#10;&#10;Description automatically generated">
            <a:extLst>
              <a:ext uri="{FF2B5EF4-FFF2-40B4-BE49-F238E27FC236}">
                <a16:creationId xmlns:a16="http://schemas.microsoft.com/office/drawing/2014/main" id="{787A611D-8517-44F9-9DBE-27CAEF78CC1E}"/>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79129" y="4685572"/>
            <a:ext cx="1871186" cy="1886780"/>
          </a:xfrm>
          <a:prstGeom prst="rect">
            <a:avLst/>
          </a:prstGeom>
        </p:spPr>
      </p:pic>
      <p:sp>
        <p:nvSpPr>
          <p:cNvPr id="19" name="Rectangle 18">
            <a:extLst>
              <a:ext uri="{FF2B5EF4-FFF2-40B4-BE49-F238E27FC236}">
                <a16:creationId xmlns:a16="http://schemas.microsoft.com/office/drawing/2014/main" id="{968BC0DF-6D1D-4229-908B-D15F353C4890}"/>
              </a:ext>
            </a:extLst>
          </p:cNvPr>
          <p:cNvSpPr/>
          <p:nvPr/>
        </p:nvSpPr>
        <p:spPr>
          <a:xfrm>
            <a:off x="7072299" y="2457625"/>
            <a:ext cx="1047082" cy="369332"/>
          </a:xfrm>
          <a:prstGeom prst="rect">
            <a:avLst/>
          </a:prstGeom>
        </p:spPr>
        <p:txBody>
          <a:bodyPr wrap="none">
            <a:spAutoFit/>
          </a:bodyPr>
          <a:lstStyle/>
          <a:p>
            <a:r>
              <a:rPr lang="en-US" dirty="0"/>
              <a:t>Dendritic</a:t>
            </a:r>
            <a:endParaRPr lang="en-GB" dirty="0"/>
          </a:p>
        </p:txBody>
      </p:sp>
      <p:sp>
        <p:nvSpPr>
          <p:cNvPr id="21" name="Rectangle 20">
            <a:extLst>
              <a:ext uri="{FF2B5EF4-FFF2-40B4-BE49-F238E27FC236}">
                <a16:creationId xmlns:a16="http://schemas.microsoft.com/office/drawing/2014/main" id="{2B0BF9FF-F7E2-4D5A-96BF-008D0A2CF844}"/>
              </a:ext>
            </a:extLst>
          </p:cNvPr>
          <p:cNvSpPr/>
          <p:nvPr/>
        </p:nvSpPr>
        <p:spPr>
          <a:xfrm>
            <a:off x="7119877" y="175729"/>
            <a:ext cx="779381" cy="369332"/>
          </a:xfrm>
          <a:prstGeom prst="rect">
            <a:avLst/>
          </a:prstGeom>
        </p:spPr>
        <p:txBody>
          <a:bodyPr wrap="none">
            <a:spAutoFit/>
          </a:bodyPr>
          <a:lstStyle/>
          <a:p>
            <a:r>
              <a:rPr lang="en-US" dirty="0"/>
              <a:t>Planar</a:t>
            </a:r>
            <a:endParaRPr lang="en-GB" dirty="0"/>
          </a:p>
        </p:txBody>
      </p:sp>
      <p:sp>
        <p:nvSpPr>
          <p:cNvPr id="22" name="Rectangle 21">
            <a:extLst>
              <a:ext uri="{FF2B5EF4-FFF2-40B4-BE49-F238E27FC236}">
                <a16:creationId xmlns:a16="http://schemas.microsoft.com/office/drawing/2014/main" id="{9501E82A-F61C-45E4-96A9-711601C21E48}"/>
              </a:ext>
            </a:extLst>
          </p:cNvPr>
          <p:cNvSpPr/>
          <p:nvPr/>
        </p:nvSpPr>
        <p:spPr>
          <a:xfrm>
            <a:off x="7123481" y="4474407"/>
            <a:ext cx="779381" cy="369332"/>
          </a:xfrm>
          <a:prstGeom prst="rect">
            <a:avLst/>
          </a:prstGeom>
        </p:spPr>
        <p:txBody>
          <a:bodyPr wrap="none">
            <a:spAutoFit/>
          </a:bodyPr>
          <a:lstStyle/>
          <a:p>
            <a:r>
              <a:rPr lang="en-US" dirty="0"/>
              <a:t>Planar</a:t>
            </a:r>
            <a:endParaRPr lang="en-GB" dirty="0"/>
          </a:p>
        </p:txBody>
      </p:sp>
      <p:pic>
        <p:nvPicPr>
          <p:cNvPr id="23" name="Picture 22" descr="A picture containing screenshot&#10;&#10;Description automatically generated">
            <a:extLst>
              <a:ext uri="{FF2B5EF4-FFF2-40B4-BE49-F238E27FC236}">
                <a16:creationId xmlns:a16="http://schemas.microsoft.com/office/drawing/2014/main" id="{938FD940-2CCD-4ABF-B2D8-F2DD3A92C247}"/>
              </a:ext>
            </a:extLst>
          </p:cNvPr>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879464" y="438614"/>
            <a:ext cx="1970851" cy="1987275"/>
          </a:xfrm>
          <a:prstGeom prst="rect">
            <a:avLst/>
          </a:prstGeom>
        </p:spPr>
      </p:pic>
    </p:spTree>
    <p:extLst>
      <p:ext uri="{BB962C8B-B14F-4D97-AF65-F5344CB8AC3E}">
        <p14:creationId xmlns:p14="http://schemas.microsoft.com/office/powerpoint/2010/main" val="2945858625"/>
      </p:ext>
    </p:extLst>
  </p:cSld>
  <p:clrMapOvr>
    <a:masterClrMapping/>
  </p:clrMapOvr>
  <p:transition spd="med" advTm="95266"/>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8</a:t>
            </a:fld>
            <a:endParaRPr lang="en-GB" dirty="0"/>
          </a:p>
        </p:txBody>
      </p:sp>
      <p:sp>
        <p:nvSpPr>
          <p:cNvPr id="4" name="文字方塊 2">
            <a:extLst>
              <a:ext uri="{FF2B5EF4-FFF2-40B4-BE49-F238E27FC236}">
                <a16:creationId xmlns:a16="http://schemas.microsoft.com/office/drawing/2014/main" id="{7918543B-C94E-469B-AD0E-6B3DF032687A}"/>
              </a:ext>
            </a:extLst>
          </p:cNvPr>
          <p:cNvSpPr txBox="1"/>
          <p:nvPr/>
        </p:nvSpPr>
        <p:spPr>
          <a:xfrm>
            <a:off x="343231" y="323279"/>
            <a:ext cx="3658926" cy="553998"/>
          </a:xfrm>
          <a:prstGeom prst="rect">
            <a:avLst/>
          </a:prstGeom>
          <a:noFill/>
        </p:spPr>
        <p:txBody>
          <a:bodyPr wrap="square" rtlCol="0">
            <a:spAutoFit/>
          </a:bodyPr>
          <a:lstStyle/>
          <a:p>
            <a:pPr lvl="0"/>
            <a:r>
              <a:rPr lang="en-US" sz="3000" dirty="0"/>
              <a:t>Predict Result:</a:t>
            </a:r>
          </a:p>
        </p:txBody>
      </p:sp>
      <p:sp>
        <p:nvSpPr>
          <p:cNvPr id="5" name="文本框 3">
            <a:extLst>
              <a:ext uri="{FF2B5EF4-FFF2-40B4-BE49-F238E27FC236}">
                <a16:creationId xmlns:a16="http://schemas.microsoft.com/office/drawing/2014/main" id="{445135D0-C4DD-4A22-BC57-52C2872A6C24}"/>
              </a:ext>
            </a:extLst>
          </p:cNvPr>
          <p:cNvSpPr txBox="1"/>
          <p:nvPr/>
        </p:nvSpPr>
        <p:spPr>
          <a:xfrm>
            <a:off x="199094" y="868162"/>
            <a:ext cx="5632174" cy="923330"/>
          </a:xfrm>
          <a:prstGeom prst="rect">
            <a:avLst/>
          </a:prstGeom>
          <a:noFill/>
        </p:spPr>
        <p:txBody>
          <a:bodyPr wrap="square" rtlCol="0">
            <a:spAutoFit/>
          </a:bodyPr>
          <a:lstStyle/>
          <a:p>
            <a:r>
              <a:rPr lang="en-US" dirty="0"/>
              <a:t>Freezing range: Ni</a:t>
            </a:r>
            <a:r>
              <a:rPr lang="en-US" sz="1200" dirty="0"/>
              <a:t>95</a:t>
            </a:r>
            <a:r>
              <a:rPr lang="en-US" dirty="0"/>
              <a:t>Al</a:t>
            </a:r>
            <a:r>
              <a:rPr lang="en-US" sz="1200" dirty="0"/>
              <a:t>5 </a:t>
            </a:r>
            <a:r>
              <a:rPr lang="en-US" dirty="0"/>
              <a:t>&lt; Ni</a:t>
            </a:r>
            <a:r>
              <a:rPr lang="en-US" sz="1050" dirty="0"/>
              <a:t>96.8</a:t>
            </a:r>
            <a:r>
              <a:rPr lang="en-US" dirty="0"/>
              <a:t>Nb</a:t>
            </a:r>
            <a:r>
              <a:rPr lang="en-US" sz="1200" dirty="0"/>
              <a:t>3.2 </a:t>
            </a:r>
            <a:r>
              <a:rPr lang="en-US" dirty="0"/>
              <a:t>&lt; Ni</a:t>
            </a:r>
            <a:r>
              <a:rPr lang="en-US" sz="1050" dirty="0"/>
              <a:t>80</a:t>
            </a:r>
            <a:r>
              <a:rPr lang="en-US" dirty="0"/>
              <a:t>Cu</a:t>
            </a:r>
            <a:r>
              <a:rPr lang="en-US" sz="1200" dirty="0"/>
              <a:t>20</a:t>
            </a:r>
          </a:p>
          <a:p>
            <a:r>
              <a:rPr lang="en-US" dirty="0"/>
              <a:t>Segregation coefficient: Ni</a:t>
            </a:r>
            <a:r>
              <a:rPr lang="en-US" sz="1050" dirty="0"/>
              <a:t>96.8</a:t>
            </a:r>
            <a:r>
              <a:rPr lang="en-US" dirty="0"/>
              <a:t>Nb</a:t>
            </a:r>
            <a:r>
              <a:rPr lang="en-US" sz="1200" dirty="0"/>
              <a:t>3.2 </a:t>
            </a:r>
            <a:r>
              <a:rPr lang="en-US" dirty="0"/>
              <a:t>&lt; Ni</a:t>
            </a:r>
            <a:r>
              <a:rPr lang="en-US" sz="1200" dirty="0"/>
              <a:t>95</a:t>
            </a:r>
            <a:r>
              <a:rPr lang="en-US" dirty="0"/>
              <a:t>Al</a:t>
            </a:r>
            <a:r>
              <a:rPr lang="en-US" sz="1200" dirty="0"/>
              <a:t>12 </a:t>
            </a:r>
            <a:r>
              <a:rPr lang="en-US" dirty="0"/>
              <a:t>&lt; Ni</a:t>
            </a:r>
            <a:r>
              <a:rPr lang="en-US" sz="1050" dirty="0"/>
              <a:t>80</a:t>
            </a:r>
            <a:r>
              <a:rPr lang="en-US" dirty="0"/>
              <a:t>Cu</a:t>
            </a:r>
            <a:r>
              <a:rPr lang="en-US" sz="1200" dirty="0"/>
              <a:t>20</a:t>
            </a:r>
          </a:p>
          <a:p>
            <a:r>
              <a:rPr lang="en-US" dirty="0"/>
              <a:t>Interfacial Energy: Ni</a:t>
            </a:r>
            <a:r>
              <a:rPr lang="en-US" sz="1050" dirty="0"/>
              <a:t>96.8</a:t>
            </a:r>
            <a:r>
              <a:rPr lang="en-US" dirty="0"/>
              <a:t>Nb</a:t>
            </a:r>
            <a:r>
              <a:rPr lang="en-US" sz="1200" dirty="0"/>
              <a:t>3.2 </a:t>
            </a:r>
            <a:r>
              <a:rPr lang="en-US" dirty="0"/>
              <a:t>= Ni</a:t>
            </a:r>
            <a:r>
              <a:rPr lang="en-US" sz="1200" dirty="0"/>
              <a:t>95</a:t>
            </a:r>
            <a:r>
              <a:rPr lang="en-US" dirty="0"/>
              <a:t>Al</a:t>
            </a:r>
            <a:r>
              <a:rPr lang="en-US" sz="1200" dirty="0"/>
              <a:t>12 </a:t>
            </a:r>
            <a:r>
              <a:rPr lang="en-US" dirty="0"/>
              <a:t>&lt; Ni</a:t>
            </a:r>
            <a:r>
              <a:rPr lang="en-US" sz="1050" dirty="0"/>
              <a:t>80</a:t>
            </a:r>
            <a:r>
              <a:rPr lang="en-US" dirty="0"/>
              <a:t>Cu</a:t>
            </a:r>
            <a:r>
              <a:rPr lang="en-US" sz="1200" dirty="0"/>
              <a:t>20</a:t>
            </a:r>
          </a:p>
        </p:txBody>
      </p:sp>
      <p:sp>
        <p:nvSpPr>
          <p:cNvPr id="6" name="Rectangle 5">
            <a:extLst>
              <a:ext uri="{FF2B5EF4-FFF2-40B4-BE49-F238E27FC236}">
                <a16:creationId xmlns:a16="http://schemas.microsoft.com/office/drawing/2014/main" id="{FAA65173-7D5E-40BF-BE8E-CF8C733A4241}"/>
              </a:ext>
            </a:extLst>
          </p:cNvPr>
          <p:cNvSpPr/>
          <p:nvPr/>
        </p:nvSpPr>
        <p:spPr>
          <a:xfrm>
            <a:off x="5032812" y="4377263"/>
            <a:ext cx="1596912" cy="369332"/>
          </a:xfrm>
          <a:prstGeom prst="rect">
            <a:avLst/>
          </a:prstGeom>
        </p:spPr>
        <p:txBody>
          <a:bodyPr wrap="none">
            <a:spAutoFit/>
          </a:bodyPr>
          <a:lstStyle/>
          <a:p>
            <a:r>
              <a:rPr lang="en-US" dirty="0"/>
              <a:t>Ni</a:t>
            </a:r>
            <a:r>
              <a:rPr lang="en-US" sz="1200" dirty="0"/>
              <a:t>95</a:t>
            </a:r>
            <a:r>
              <a:rPr lang="en-US" dirty="0"/>
              <a:t>Al</a:t>
            </a:r>
            <a:r>
              <a:rPr lang="en-US" sz="1200" dirty="0"/>
              <a:t>12</a:t>
            </a:r>
            <a:r>
              <a:rPr lang="en-US" dirty="0"/>
              <a:t>: Planar</a:t>
            </a:r>
            <a:endParaRPr lang="en-GB" dirty="0"/>
          </a:p>
        </p:txBody>
      </p:sp>
      <p:sp>
        <p:nvSpPr>
          <p:cNvPr id="7" name="Arrow: Right 6">
            <a:extLst>
              <a:ext uri="{FF2B5EF4-FFF2-40B4-BE49-F238E27FC236}">
                <a16:creationId xmlns:a16="http://schemas.microsoft.com/office/drawing/2014/main" id="{A1825046-DF74-46DC-8554-60F31558BF6D}"/>
              </a:ext>
            </a:extLst>
          </p:cNvPr>
          <p:cNvSpPr/>
          <p:nvPr/>
        </p:nvSpPr>
        <p:spPr>
          <a:xfrm>
            <a:off x="3535551" y="4377263"/>
            <a:ext cx="685787" cy="4001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BF10EB91-BD2C-43FF-82A4-AD3A4D2912AA}"/>
              </a:ext>
            </a:extLst>
          </p:cNvPr>
          <p:cNvSpPr txBox="1"/>
          <p:nvPr/>
        </p:nvSpPr>
        <p:spPr>
          <a:xfrm>
            <a:off x="431763" y="4366524"/>
            <a:ext cx="2256021" cy="369332"/>
          </a:xfrm>
          <a:prstGeom prst="rect">
            <a:avLst/>
          </a:prstGeom>
          <a:noFill/>
        </p:spPr>
        <p:txBody>
          <a:bodyPr wrap="square" rtlCol="0">
            <a:spAutoFit/>
          </a:bodyPr>
          <a:lstStyle/>
          <a:p>
            <a:r>
              <a:rPr lang="en-US" dirty="0"/>
              <a:t>Narrow freezing range</a:t>
            </a:r>
            <a:endParaRPr lang="en-GB" dirty="0"/>
          </a:p>
        </p:txBody>
      </p:sp>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3420BE6C-B6CC-4AB5-BBA2-F768DDFF1B49}"/>
                  </a:ext>
                </a:extLst>
              </p:cNvPr>
              <p:cNvSpPr/>
              <p:nvPr/>
            </p:nvSpPr>
            <p:spPr>
              <a:xfrm>
                <a:off x="5715081" y="806608"/>
                <a:ext cx="1684198" cy="610936"/>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𝐺</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𝑙</m:t>
                              </m:r>
                            </m:sub>
                          </m:sSub>
                        </m:num>
                        <m:den>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𝑇</m:t>
                          </m:r>
                        </m:den>
                      </m:f>
                    </m:oMath>
                  </m:oMathPara>
                </a14:m>
                <a:endParaRPr lang="en-GB" dirty="0"/>
              </a:p>
            </p:txBody>
          </p:sp>
        </mc:Choice>
        <mc:Fallback xmlns="">
          <p:sp>
            <p:nvSpPr>
              <p:cNvPr id="11" name="Rectangle 10">
                <a:extLst>
                  <a:ext uri="{FF2B5EF4-FFF2-40B4-BE49-F238E27FC236}">
                    <a16:creationId xmlns:a16="http://schemas.microsoft.com/office/drawing/2014/main" id="{3420BE6C-B6CC-4AB5-BBA2-F768DDFF1B49}"/>
                  </a:ext>
                </a:extLst>
              </p:cNvPr>
              <p:cNvSpPr>
                <a:spLocks noRot="1" noChangeAspect="1" noMove="1" noResize="1" noEditPoints="1" noAdjustHandles="1" noChangeArrowheads="1" noChangeShapeType="1" noTextEdit="1"/>
              </p:cNvSpPr>
              <p:nvPr/>
            </p:nvSpPr>
            <p:spPr>
              <a:xfrm>
                <a:off x="5715081" y="806608"/>
                <a:ext cx="1684198" cy="610936"/>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75B2E79-3F14-4D25-A5FC-2432F7861B94}"/>
                  </a:ext>
                </a:extLst>
              </p:cNvPr>
              <p:cNvSpPr/>
              <p:nvPr/>
            </p:nvSpPr>
            <p:spPr>
              <a:xfrm>
                <a:off x="7685338" y="810483"/>
                <a:ext cx="1426865" cy="6127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𝑇</m:t>
                          </m:r>
                          <m:r>
                            <a:rPr lang="en-US" b="0" i="1"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𝑙</m:t>
                              </m:r>
                            </m:sub>
                          </m:sSub>
                        </m:num>
                        <m:den>
                          <m:r>
                            <a:rPr lang="en-US" b="0" i="1" smtClean="0">
                              <a:latin typeface="Cambria Math" panose="02040503050406030204" pitchFamily="18" charset="0"/>
                            </a:rPr>
                            <m:t>𝑘𝑒</m:t>
                          </m:r>
                          <m:r>
                            <m:rPr>
                              <m:sty m:val="p"/>
                            </m:rPr>
                            <a:rPr lang="el-GR" b="0" i="1" smtClean="0">
                              <a:latin typeface="Cambria Math" panose="02040503050406030204" pitchFamily="18" charset="0"/>
                              <a:ea typeface="Cambria Math" panose="02040503050406030204" pitchFamily="18" charset="0"/>
                            </a:rPr>
                            <m:t>Γ</m:t>
                          </m:r>
                        </m:den>
                      </m:f>
                    </m:oMath>
                  </m:oMathPara>
                </a14:m>
                <a:endParaRPr lang="en-GB" dirty="0"/>
              </a:p>
            </p:txBody>
          </p:sp>
        </mc:Choice>
        <mc:Fallback xmlns="">
          <p:sp>
            <p:nvSpPr>
              <p:cNvPr id="12" name="Rectangle 11">
                <a:extLst>
                  <a:ext uri="{FF2B5EF4-FFF2-40B4-BE49-F238E27FC236}">
                    <a16:creationId xmlns:a16="http://schemas.microsoft.com/office/drawing/2014/main" id="{475B2E79-3F14-4D25-A5FC-2432F7861B94}"/>
                  </a:ext>
                </a:extLst>
              </p:cNvPr>
              <p:cNvSpPr>
                <a:spLocks noRot="1" noChangeAspect="1" noMove="1" noResize="1" noEditPoints="1" noAdjustHandles="1" noChangeArrowheads="1" noChangeShapeType="1" noTextEdit="1"/>
              </p:cNvSpPr>
              <p:nvPr/>
            </p:nvSpPr>
            <p:spPr>
              <a:xfrm>
                <a:off x="7685338" y="810483"/>
                <a:ext cx="1426865" cy="612732"/>
              </a:xfrm>
              <a:prstGeom prst="rect">
                <a:avLst/>
              </a:prstGeom>
              <a:blipFill>
                <a:blip r:embed="rId4"/>
                <a:stretch>
                  <a:fillRect/>
                </a:stretch>
              </a:blipFill>
            </p:spPr>
            <p:txBody>
              <a:bodyPr/>
              <a:lstStyle/>
              <a:p>
                <a:r>
                  <a:rPr lang="en-GB">
                    <a:noFill/>
                  </a:rPr>
                  <a:t> </a:t>
                </a:r>
              </a:p>
            </p:txBody>
          </p:sp>
        </mc:Fallback>
      </mc:AlternateContent>
      <p:sp>
        <p:nvSpPr>
          <p:cNvPr id="13" name="Rectangle 12">
            <a:extLst>
              <a:ext uri="{FF2B5EF4-FFF2-40B4-BE49-F238E27FC236}">
                <a16:creationId xmlns:a16="http://schemas.microsoft.com/office/drawing/2014/main" id="{4F62B43B-16F9-435C-ABAD-92DEA53F995E}"/>
              </a:ext>
            </a:extLst>
          </p:cNvPr>
          <p:cNvSpPr/>
          <p:nvPr/>
        </p:nvSpPr>
        <p:spPr>
          <a:xfrm>
            <a:off x="4657355" y="4999938"/>
            <a:ext cx="3773212" cy="400110"/>
          </a:xfrm>
          <a:prstGeom prst="rect">
            <a:avLst/>
          </a:prstGeom>
        </p:spPr>
        <p:txBody>
          <a:bodyPr wrap="none">
            <a:spAutoFit/>
          </a:bodyPr>
          <a:lstStyle/>
          <a:p>
            <a:r>
              <a:rPr lang="en-US" dirty="0"/>
              <a:t>Ni</a:t>
            </a:r>
            <a:r>
              <a:rPr lang="en-US" sz="1200" dirty="0"/>
              <a:t>96.8</a:t>
            </a:r>
            <a:r>
              <a:rPr lang="en-US" dirty="0"/>
              <a:t>Nb</a:t>
            </a:r>
            <a:r>
              <a:rPr lang="en-US" sz="1200" dirty="0"/>
              <a:t>3.2</a:t>
            </a:r>
            <a:r>
              <a:rPr lang="en-US" sz="1600" dirty="0"/>
              <a:t>,</a:t>
            </a:r>
            <a:r>
              <a:rPr lang="en-US" sz="2000" dirty="0"/>
              <a:t> Ni</a:t>
            </a:r>
            <a:r>
              <a:rPr lang="en-US" sz="1100" dirty="0"/>
              <a:t>80</a:t>
            </a:r>
            <a:r>
              <a:rPr lang="en-US" sz="2000" dirty="0"/>
              <a:t>Cu</a:t>
            </a:r>
            <a:r>
              <a:rPr lang="en-US" sz="1400" dirty="0"/>
              <a:t>20 </a:t>
            </a:r>
            <a:r>
              <a:rPr lang="en-US" sz="2000" dirty="0"/>
              <a:t>: </a:t>
            </a:r>
            <a:r>
              <a:rPr lang="en-US" dirty="0"/>
              <a:t>Planar, Dendritic</a:t>
            </a:r>
            <a:endParaRPr lang="en-GB" dirty="0"/>
          </a:p>
        </p:txBody>
      </p:sp>
      <p:sp>
        <p:nvSpPr>
          <p:cNvPr id="17" name="Right Brace 16">
            <a:extLst>
              <a:ext uri="{FF2B5EF4-FFF2-40B4-BE49-F238E27FC236}">
                <a16:creationId xmlns:a16="http://schemas.microsoft.com/office/drawing/2014/main" id="{081C1190-58A5-48BA-8536-7D7C8864BE3F}"/>
              </a:ext>
            </a:extLst>
          </p:cNvPr>
          <p:cNvSpPr/>
          <p:nvPr/>
        </p:nvSpPr>
        <p:spPr>
          <a:xfrm>
            <a:off x="3782024" y="5098981"/>
            <a:ext cx="494270" cy="1209070"/>
          </a:xfrm>
          <a:prstGeom prst="rightBrace">
            <a:avLst>
              <a:gd name="adj1" fmla="val 61154"/>
              <a:gd name="adj2" fmla="val 50000"/>
            </a:avLst>
          </a:prstGeom>
          <a:ln w="76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0D47CE0B-1EF9-43FC-882C-CD4C90734266}"/>
                  </a:ext>
                </a:extLst>
              </p:cNvPr>
              <p:cNvSpPr/>
              <p:nvPr/>
            </p:nvSpPr>
            <p:spPr>
              <a:xfrm>
                <a:off x="4649918" y="5488192"/>
                <a:ext cx="2939779" cy="369332"/>
              </a:xfrm>
              <a:prstGeom prst="rect">
                <a:avLst/>
              </a:prstGeom>
            </p:spPr>
            <p:txBody>
              <a:bodyPr wrap="none">
                <a:spAutoFit/>
              </a:bodyPr>
              <a:lstStyle/>
              <a:p>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𝑐𝑠</m:t>
                        </m:r>
                      </m:sub>
                    </m:sSub>
                  </m:oMath>
                </a14:m>
                <a:r>
                  <a:rPr lang="en-GB" dirty="0"/>
                  <a:t>(</a:t>
                </a:r>
                <a:r>
                  <a:rPr lang="en-US" dirty="0"/>
                  <a:t>Ni</a:t>
                </a:r>
                <a:r>
                  <a:rPr lang="en-US" sz="1050" dirty="0"/>
                  <a:t>80</a:t>
                </a:r>
                <a:r>
                  <a:rPr lang="en-US" dirty="0"/>
                  <a:t>Cu</a:t>
                </a:r>
                <a:r>
                  <a:rPr lang="en-US" sz="1200" dirty="0"/>
                  <a:t>20</a:t>
                </a:r>
                <a:r>
                  <a:rPr lang="en-US" sz="1400" dirty="0"/>
                  <a:t> </a:t>
                </a:r>
                <a:r>
                  <a:rPr lang="en-GB" dirty="0"/>
                  <a:t>)&lt; </a:t>
                </a:r>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𝑐𝑠</m:t>
                        </m:r>
                      </m:sub>
                    </m:sSub>
                  </m:oMath>
                </a14:m>
                <a:r>
                  <a:rPr lang="en-GB" dirty="0"/>
                  <a:t>(</a:t>
                </a:r>
                <a:r>
                  <a:rPr lang="en-US" dirty="0"/>
                  <a:t>Ni</a:t>
                </a:r>
                <a:r>
                  <a:rPr lang="en-US" sz="1200" dirty="0"/>
                  <a:t>96.8</a:t>
                </a:r>
                <a:r>
                  <a:rPr lang="en-US" dirty="0"/>
                  <a:t>Nb</a:t>
                </a:r>
                <a:r>
                  <a:rPr lang="en-US" sz="1200" dirty="0"/>
                  <a:t>3.2</a:t>
                </a:r>
                <a:r>
                  <a:rPr lang="en-US" sz="1400" dirty="0"/>
                  <a:t> </a:t>
                </a:r>
                <a:r>
                  <a:rPr lang="en-GB" dirty="0"/>
                  <a:t>)</a:t>
                </a:r>
              </a:p>
            </p:txBody>
          </p:sp>
        </mc:Choice>
        <mc:Fallback xmlns="">
          <p:sp>
            <p:nvSpPr>
              <p:cNvPr id="18" name="Rectangle 17">
                <a:extLst>
                  <a:ext uri="{FF2B5EF4-FFF2-40B4-BE49-F238E27FC236}">
                    <a16:creationId xmlns:a16="http://schemas.microsoft.com/office/drawing/2014/main" id="{0D47CE0B-1EF9-43FC-882C-CD4C90734266}"/>
                  </a:ext>
                </a:extLst>
              </p:cNvPr>
              <p:cNvSpPr>
                <a:spLocks noRot="1" noChangeAspect="1" noMove="1" noResize="1" noEditPoints="1" noAdjustHandles="1" noChangeArrowheads="1" noChangeShapeType="1" noTextEdit="1"/>
              </p:cNvSpPr>
              <p:nvPr/>
            </p:nvSpPr>
            <p:spPr>
              <a:xfrm>
                <a:off x="4649918" y="5488192"/>
                <a:ext cx="2939779" cy="369332"/>
              </a:xfrm>
              <a:prstGeom prst="rect">
                <a:avLst/>
              </a:prstGeom>
              <a:blipFill>
                <a:blip r:embed="rId5"/>
                <a:stretch>
                  <a:fillRect t="-8197" r="-1037" b="-24590"/>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id="{A8C5541F-C8C7-48E7-B37A-705D07A52F34}"/>
                  </a:ext>
                </a:extLst>
              </p:cNvPr>
              <p:cNvSpPr/>
              <p:nvPr/>
            </p:nvSpPr>
            <p:spPr>
              <a:xfrm>
                <a:off x="4649918" y="5945668"/>
                <a:ext cx="3068917" cy="369332"/>
              </a:xfrm>
              <a:prstGeom prst="rect">
                <a:avLst/>
              </a:prstGeom>
            </p:spPr>
            <p:txBody>
              <a:bodyPr wrap="none">
                <a:spAutoFit/>
              </a:bodyPr>
              <a:lstStyle/>
              <a:p>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oMath>
                </a14:m>
                <a:r>
                  <a:rPr lang="en-GB" dirty="0"/>
                  <a:t>(</a:t>
                </a:r>
                <a:r>
                  <a:rPr lang="en-US" dirty="0"/>
                  <a:t>Ni</a:t>
                </a:r>
                <a:r>
                  <a:rPr lang="en-US" sz="1050" dirty="0"/>
                  <a:t>80</a:t>
                </a:r>
                <a:r>
                  <a:rPr lang="en-US" dirty="0"/>
                  <a:t>Cu</a:t>
                </a:r>
                <a:r>
                  <a:rPr lang="en-US" sz="1200" dirty="0"/>
                  <a:t>20</a:t>
                </a:r>
                <a:r>
                  <a:rPr lang="en-US" sz="1400" dirty="0"/>
                  <a:t> </a:t>
                </a:r>
                <a:r>
                  <a:rPr lang="en-GB" dirty="0"/>
                  <a:t>)&lt; </a:t>
                </a:r>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oMath>
                </a14:m>
                <a:r>
                  <a:rPr lang="en-GB" dirty="0"/>
                  <a:t>(</a:t>
                </a:r>
                <a:r>
                  <a:rPr lang="en-US" dirty="0"/>
                  <a:t>Ni</a:t>
                </a:r>
                <a:r>
                  <a:rPr lang="en-US" sz="1200" dirty="0"/>
                  <a:t>96.8</a:t>
                </a:r>
                <a:r>
                  <a:rPr lang="en-US" dirty="0"/>
                  <a:t>Nb</a:t>
                </a:r>
                <a:r>
                  <a:rPr lang="en-US" sz="1200" dirty="0"/>
                  <a:t>3.2</a:t>
                </a:r>
                <a:r>
                  <a:rPr lang="en-US" sz="1400" dirty="0"/>
                  <a:t> </a:t>
                </a:r>
                <a:r>
                  <a:rPr lang="en-GB" dirty="0"/>
                  <a:t>)</a:t>
                </a:r>
              </a:p>
            </p:txBody>
          </p:sp>
        </mc:Choice>
        <mc:Fallback xmlns="">
          <p:sp>
            <p:nvSpPr>
              <p:cNvPr id="19" name="Rectangle 18">
                <a:extLst>
                  <a:ext uri="{FF2B5EF4-FFF2-40B4-BE49-F238E27FC236}">
                    <a16:creationId xmlns:a16="http://schemas.microsoft.com/office/drawing/2014/main" id="{A8C5541F-C8C7-48E7-B37A-705D07A52F34}"/>
                  </a:ext>
                </a:extLst>
              </p:cNvPr>
              <p:cNvSpPr>
                <a:spLocks noRot="1" noChangeAspect="1" noMove="1" noResize="1" noEditPoints="1" noAdjustHandles="1" noChangeArrowheads="1" noChangeShapeType="1" noTextEdit="1"/>
              </p:cNvSpPr>
              <p:nvPr/>
            </p:nvSpPr>
            <p:spPr>
              <a:xfrm>
                <a:off x="4649918" y="5945668"/>
                <a:ext cx="3068917" cy="369332"/>
              </a:xfrm>
              <a:prstGeom prst="rect">
                <a:avLst/>
              </a:prstGeom>
              <a:blipFill>
                <a:blip r:embed="rId6"/>
                <a:stretch>
                  <a:fillRect t="-8197" r="-795" b="-24590"/>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graphicFrame>
            <p:nvGraphicFramePr>
              <p:cNvPr id="15" name="Content Placeholder 3">
                <a:extLst>
                  <a:ext uri="{FF2B5EF4-FFF2-40B4-BE49-F238E27FC236}">
                    <a16:creationId xmlns:a16="http://schemas.microsoft.com/office/drawing/2014/main" id="{F0055A06-E266-4D59-8AB2-FB3DB457D98F}"/>
                  </a:ext>
                </a:extLst>
              </p:cNvPr>
              <p:cNvGraphicFramePr>
                <a:graphicFrameLocks/>
              </p:cNvGraphicFramePr>
              <p:nvPr>
                <p:extLst>
                  <p:ext uri="{D42A27DB-BD31-4B8C-83A1-F6EECF244321}">
                    <p14:modId xmlns:p14="http://schemas.microsoft.com/office/powerpoint/2010/main" val="3741097720"/>
                  </p:ext>
                </p:extLst>
              </p:nvPr>
            </p:nvGraphicFramePr>
            <p:xfrm>
              <a:off x="771158" y="2369997"/>
              <a:ext cx="7074822" cy="1740034"/>
            </p:xfrm>
            <a:graphic>
              <a:graphicData uri="http://schemas.openxmlformats.org/drawingml/2006/table">
                <a:tbl>
                  <a:tblPr firstRow="1" bandRow="1">
                    <a:tableStyleId>{00A15C55-8517-42AA-B614-E9B94910E393}</a:tableStyleId>
                  </a:tblPr>
                  <a:tblGrid>
                    <a:gridCol w="1205650">
                      <a:extLst>
                        <a:ext uri="{9D8B030D-6E8A-4147-A177-3AD203B41FA5}">
                          <a16:colId xmlns:a16="http://schemas.microsoft.com/office/drawing/2014/main" val="3431168044"/>
                        </a:ext>
                      </a:extLst>
                    </a:gridCol>
                    <a:gridCol w="2871569">
                      <a:extLst>
                        <a:ext uri="{9D8B030D-6E8A-4147-A177-3AD203B41FA5}">
                          <a16:colId xmlns:a16="http://schemas.microsoft.com/office/drawing/2014/main" val="1064393081"/>
                        </a:ext>
                      </a:extLst>
                    </a:gridCol>
                    <a:gridCol w="2997603">
                      <a:extLst>
                        <a:ext uri="{9D8B030D-6E8A-4147-A177-3AD203B41FA5}">
                          <a16:colId xmlns:a16="http://schemas.microsoft.com/office/drawing/2014/main" val="4236195390"/>
                        </a:ext>
                      </a:extLst>
                    </a:gridCol>
                  </a:tblGrid>
                  <a:tr h="367097">
                    <a:tc>
                      <a:txBody>
                        <a:bodyPr/>
                        <a:lstStyle/>
                        <a:p>
                          <a:r>
                            <a:rPr lang="en-US" dirty="0"/>
                            <a:t>Alloys</a:t>
                          </a:r>
                        </a:p>
                      </a:txBody>
                      <a:tcPr/>
                    </a:tc>
                    <a:tc>
                      <a:txBody>
                        <a:bodyPr/>
                        <a:lstStyle/>
                        <a:p>
                          <a:r>
                            <a:rPr lang="en-US" dirty="0"/>
                            <a:t>Constitutional supercooling Velocity </a:t>
                          </a:r>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oMath>
                          </a14:m>
                          <a:r>
                            <a:rPr lang="en-US" dirty="0"/>
                            <a:t>:</a:t>
                          </a:r>
                        </a:p>
                      </a:txBody>
                      <a:tcPr/>
                    </a:tc>
                    <a:tc>
                      <a:txBody>
                        <a:bodyPr/>
                        <a:lstStyle/>
                        <a:p>
                          <a:r>
                            <a:rPr lang="en-US" dirty="0"/>
                            <a:t>Absolute stability Velocity </a:t>
                          </a:r>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oMath>
                          </a14:m>
                          <a:r>
                            <a:rPr lang="en-US" dirty="0"/>
                            <a:t>:</a:t>
                          </a:r>
                        </a:p>
                      </a:txBody>
                      <a:tcPr/>
                    </a:tc>
                    <a:extLst>
                      <a:ext uri="{0D108BD9-81ED-4DB2-BD59-A6C34878D82A}">
                        <a16:rowId xmlns:a16="http://schemas.microsoft.com/office/drawing/2014/main" val="2530293364"/>
                      </a:ext>
                    </a:extLst>
                  </a:tr>
                  <a:tr h="367097">
                    <a:tc>
                      <a:txBody>
                        <a:bodyPr/>
                        <a:lstStyle/>
                        <a:p>
                          <a:r>
                            <a:rPr lang="en-US" dirty="0"/>
                            <a:t>Ni</a:t>
                          </a:r>
                          <a:r>
                            <a:rPr lang="en-US" sz="1200" dirty="0"/>
                            <a:t>80</a:t>
                          </a:r>
                          <a:r>
                            <a:rPr lang="en-US" dirty="0"/>
                            <a:t>Cu</a:t>
                          </a:r>
                          <a:r>
                            <a:rPr lang="en-US" sz="1200" dirty="0"/>
                            <a:t>20</a:t>
                          </a:r>
                        </a:p>
                      </a:txBody>
                      <a:tcPr/>
                    </a:tc>
                    <a:tc>
                      <a:txBody>
                        <a:bodyPr/>
                        <a:lstStyle/>
                        <a:p>
                          <a:r>
                            <a:rPr lang="en-US" dirty="0"/>
                            <a:t>0.0015 m/s</a:t>
                          </a:r>
                        </a:p>
                      </a:txBody>
                      <a:tcPr/>
                    </a:tc>
                    <a:tc>
                      <a:txBody>
                        <a:bodyPr/>
                        <a:lstStyle/>
                        <a:p>
                          <a:r>
                            <a:rPr lang="en-US" dirty="0"/>
                            <a:t>0.2 m/s</a:t>
                          </a:r>
                        </a:p>
                      </a:txBody>
                      <a:tcPr/>
                    </a:tc>
                    <a:extLst>
                      <a:ext uri="{0D108BD9-81ED-4DB2-BD59-A6C34878D82A}">
                        <a16:rowId xmlns:a16="http://schemas.microsoft.com/office/drawing/2014/main" val="4077203504"/>
                      </a:ext>
                    </a:extLst>
                  </a:tr>
                  <a:tr h="367097">
                    <a:tc>
                      <a:txBody>
                        <a:bodyPr/>
                        <a:lstStyle/>
                        <a:p>
                          <a:r>
                            <a:rPr lang="en-US" dirty="0"/>
                            <a:t>Ni</a:t>
                          </a:r>
                          <a:r>
                            <a:rPr lang="en-US" sz="1200" dirty="0"/>
                            <a:t>95</a:t>
                          </a:r>
                          <a:r>
                            <a:rPr lang="en-US" dirty="0"/>
                            <a:t>Al</a:t>
                          </a:r>
                          <a:r>
                            <a:rPr lang="en-US" sz="1200" dirty="0"/>
                            <a:t>5</a:t>
                          </a:r>
                        </a:p>
                      </a:txBody>
                      <a:tcPr/>
                    </a:tc>
                    <a:tc>
                      <a:txBody>
                        <a:bodyPr/>
                        <a:lstStyle/>
                        <a:p>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oMath>
                          </a14:m>
                          <a:r>
                            <a:rPr lang="en-US" dirty="0"/>
                            <a:t>&gt;</a:t>
                          </a:r>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oMath>
                          </a14:m>
                          <a:endParaRPr lang="en-US" dirty="0"/>
                        </a:p>
                      </a:txBody>
                      <a:tcPr/>
                    </a:tc>
                    <a:tc>
                      <a:txBody>
                        <a:bodyPr/>
                        <a:lstStyle/>
                        <a:p>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𝑐𝑠</m:t>
                                  </m:r>
                                </m:sub>
                              </m:sSub>
                            </m:oMath>
                          </a14:m>
                          <a:r>
                            <a:rPr lang="en-US" dirty="0"/>
                            <a:t>&gt;</a:t>
                          </a:r>
                          <a14:m>
                            <m:oMath xmlns:m="http://schemas.openxmlformats.org/officeDocument/2006/math">
                              <m:sSub>
                                <m:sSubPr>
                                  <m:ctrlPr>
                                    <a:rPr lang="en-GB" i="1" smtClean="0">
                                      <a:latin typeface="Cambria Math" panose="02040503050406030204" pitchFamily="18" charset="0"/>
                                    </a:rPr>
                                  </m:ctrlPr>
                                </m:sSubPr>
                                <m:e>
                                  <m:r>
                                    <a:rPr lang="en-US" i="1">
                                      <a:latin typeface="Cambria Math" panose="02040503050406030204" pitchFamily="18" charset="0"/>
                                    </a:rPr>
                                    <m:t>𝑉</m:t>
                                  </m:r>
                                </m:e>
                                <m:sub>
                                  <m:r>
                                    <a:rPr lang="en-US" b="0" i="1" smtClean="0">
                                      <a:latin typeface="Cambria Math" panose="02040503050406030204" pitchFamily="18" charset="0"/>
                                    </a:rPr>
                                    <m:t>𝑎𝑏</m:t>
                                  </m:r>
                                </m:sub>
                              </m:sSub>
                            </m:oMath>
                          </a14:m>
                          <a:endParaRPr lang="en-US" dirty="0"/>
                        </a:p>
                      </a:txBody>
                      <a:tcPr/>
                    </a:tc>
                    <a:extLst>
                      <a:ext uri="{0D108BD9-81ED-4DB2-BD59-A6C34878D82A}">
                        <a16:rowId xmlns:a16="http://schemas.microsoft.com/office/drawing/2014/main" val="59065854"/>
                      </a:ext>
                    </a:extLst>
                  </a:tr>
                  <a:tr h="338767">
                    <a:tc>
                      <a:txBody>
                        <a:bodyPr/>
                        <a:lstStyle/>
                        <a:p>
                          <a:r>
                            <a:rPr lang="en-US" dirty="0"/>
                            <a:t>Ni</a:t>
                          </a:r>
                          <a:r>
                            <a:rPr lang="en-US" sz="1200" dirty="0"/>
                            <a:t>96.8</a:t>
                          </a:r>
                          <a:r>
                            <a:rPr lang="en-US" dirty="0"/>
                            <a:t>Nb</a:t>
                          </a:r>
                          <a:r>
                            <a:rPr lang="en-US" sz="1200" dirty="0"/>
                            <a:t>3.2</a:t>
                          </a:r>
                        </a:p>
                      </a:txBody>
                      <a:tcPr/>
                    </a:tc>
                    <a:tc>
                      <a:txBody>
                        <a:bodyPr/>
                        <a:lstStyle/>
                        <a:p>
                          <a:r>
                            <a:rPr lang="en-US" dirty="0"/>
                            <a:t>0.00214 m/s</a:t>
                          </a:r>
                        </a:p>
                      </a:txBody>
                      <a:tcPr/>
                    </a:tc>
                    <a:tc>
                      <a:txBody>
                        <a:bodyPr/>
                        <a:lstStyle/>
                        <a:p>
                          <a:r>
                            <a:rPr lang="en-US" dirty="0"/>
                            <a:t>0. 7 m/s</a:t>
                          </a:r>
                        </a:p>
                      </a:txBody>
                      <a:tcPr/>
                    </a:tc>
                    <a:extLst>
                      <a:ext uri="{0D108BD9-81ED-4DB2-BD59-A6C34878D82A}">
                        <a16:rowId xmlns:a16="http://schemas.microsoft.com/office/drawing/2014/main" val="1094084105"/>
                      </a:ext>
                    </a:extLst>
                  </a:tr>
                </a:tbl>
              </a:graphicData>
            </a:graphic>
          </p:graphicFrame>
        </mc:Choice>
        <mc:Fallback xmlns="">
          <p:graphicFrame>
            <p:nvGraphicFramePr>
              <p:cNvPr id="15" name="Content Placeholder 3">
                <a:extLst>
                  <a:ext uri="{FF2B5EF4-FFF2-40B4-BE49-F238E27FC236}">
                    <a16:creationId xmlns:a16="http://schemas.microsoft.com/office/drawing/2014/main" id="{F0055A06-E266-4D59-8AB2-FB3DB457D98F}"/>
                  </a:ext>
                </a:extLst>
              </p:cNvPr>
              <p:cNvGraphicFramePr>
                <a:graphicFrameLocks/>
              </p:cNvGraphicFramePr>
              <p:nvPr>
                <p:extLst>
                  <p:ext uri="{D42A27DB-BD31-4B8C-83A1-F6EECF244321}">
                    <p14:modId xmlns:p14="http://schemas.microsoft.com/office/powerpoint/2010/main" val="3741097720"/>
                  </p:ext>
                </p:extLst>
              </p:nvPr>
            </p:nvGraphicFramePr>
            <p:xfrm>
              <a:off x="771158" y="2369997"/>
              <a:ext cx="7074822" cy="1740034"/>
            </p:xfrm>
            <a:graphic>
              <a:graphicData uri="http://schemas.openxmlformats.org/drawingml/2006/table">
                <a:tbl>
                  <a:tblPr firstRow="1" bandRow="1">
                    <a:tableStyleId>{00A15C55-8517-42AA-B614-E9B94910E393}</a:tableStyleId>
                  </a:tblPr>
                  <a:tblGrid>
                    <a:gridCol w="1205650">
                      <a:extLst>
                        <a:ext uri="{9D8B030D-6E8A-4147-A177-3AD203B41FA5}">
                          <a16:colId xmlns:a16="http://schemas.microsoft.com/office/drawing/2014/main" val="3431168044"/>
                        </a:ext>
                      </a:extLst>
                    </a:gridCol>
                    <a:gridCol w="2871569">
                      <a:extLst>
                        <a:ext uri="{9D8B030D-6E8A-4147-A177-3AD203B41FA5}">
                          <a16:colId xmlns:a16="http://schemas.microsoft.com/office/drawing/2014/main" val="1064393081"/>
                        </a:ext>
                      </a:extLst>
                    </a:gridCol>
                    <a:gridCol w="2997603">
                      <a:extLst>
                        <a:ext uri="{9D8B030D-6E8A-4147-A177-3AD203B41FA5}">
                          <a16:colId xmlns:a16="http://schemas.microsoft.com/office/drawing/2014/main" val="4236195390"/>
                        </a:ext>
                      </a:extLst>
                    </a:gridCol>
                  </a:tblGrid>
                  <a:tr h="640080">
                    <a:tc>
                      <a:txBody>
                        <a:bodyPr/>
                        <a:lstStyle/>
                        <a:p>
                          <a:r>
                            <a:rPr lang="en-US" dirty="0"/>
                            <a:t>Alloys</a:t>
                          </a:r>
                        </a:p>
                      </a:txBody>
                      <a:tcPr/>
                    </a:tc>
                    <a:tc>
                      <a:txBody>
                        <a:bodyPr/>
                        <a:lstStyle/>
                        <a:p>
                          <a:endParaRPr lang="en-US"/>
                        </a:p>
                      </a:txBody>
                      <a:tcPr>
                        <a:blipFill>
                          <a:blip r:embed="rId7"/>
                          <a:stretch>
                            <a:fillRect l="-42161" t="-4717" r="-105085" b="-184906"/>
                          </a:stretch>
                        </a:blipFill>
                      </a:tcPr>
                    </a:tc>
                    <a:tc>
                      <a:txBody>
                        <a:bodyPr/>
                        <a:lstStyle/>
                        <a:p>
                          <a:endParaRPr lang="en-US"/>
                        </a:p>
                      </a:txBody>
                      <a:tcPr>
                        <a:blipFill>
                          <a:blip r:embed="rId7"/>
                          <a:stretch>
                            <a:fillRect l="-136382" t="-4717" r="-813" b="-184906"/>
                          </a:stretch>
                        </a:blipFill>
                      </a:tcPr>
                    </a:tc>
                    <a:extLst>
                      <a:ext uri="{0D108BD9-81ED-4DB2-BD59-A6C34878D82A}">
                        <a16:rowId xmlns:a16="http://schemas.microsoft.com/office/drawing/2014/main" val="2530293364"/>
                      </a:ext>
                    </a:extLst>
                  </a:tr>
                  <a:tr h="367097">
                    <a:tc>
                      <a:txBody>
                        <a:bodyPr/>
                        <a:lstStyle/>
                        <a:p>
                          <a:r>
                            <a:rPr lang="en-US" dirty="0"/>
                            <a:t>Ni</a:t>
                          </a:r>
                          <a:r>
                            <a:rPr lang="en-US" sz="1200" dirty="0"/>
                            <a:t>80</a:t>
                          </a:r>
                          <a:r>
                            <a:rPr lang="en-US" dirty="0"/>
                            <a:t>Cu</a:t>
                          </a:r>
                          <a:r>
                            <a:rPr lang="en-US" sz="1200" dirty="0"/>
                            <a:t>20</a:t>
                          </a:r>
                        </a:p>
                      </a:txBody>
                      <a:tcPr/>
                    </a:tc>
                    <a:tc>
                      <a:txBody>
                        <a:bodyPr/>
                        <a:lstStyle/>
                        <a:p>
                          <a:r>
                            <a:rPr lang="en-US" dirty="0"/>
                            <a:t>0.0015 m/s</a:t>
                          </a:r>
                        </a:p>
                      </a:txBody>
                      <a:tcPr/>
                    </a:tc>
                    <a:tc>
                      <a:txBody>
                        <a:bodyPr/>
                        <a:lstStyle/>
                        <a:p>
                          <a:r>
                            <a:rPr lang="en-US" dirty="0"/>
                            <a:t>0.2 m/s</a:t>
                          </a:r>
                        </a:p>
                      </a:txBody>
                      <a:tcPr/>
                    </a:tc>
                    <a:extLst>
                      <a:ext uri="{0D108BD9-81ED-4DB2-BD59-A6C34878D82A}">
                        <a16:rowId xmlns:a16="http://schemas.microsoft.com/office/drawing/2014/main" val="4077203504"/>
                      </a:ext>
                    </a:extLst>
                  </a:tr>
                  <a:tr h="367097">
                    <a:tc>
                      <a:txBody>
                        <a:bodyPr/>
                        <a:lstStyle/>
                        <a:p>
                          <a:r>
                            <a:rPr lang="en-US" dirty="0"/>
                            <a:t>Ni</a:t>
                          </a:r>
                          <a:r>
                            <a:rPr lang="en-US" sz="1200" dirty="0"/>
                            <a:t>95</a:t>
                          </a:r>
                          <a:r>
                            <a:rPr lang="en-US" dirty="0"/>
                            <a:t>Al</a:t>
                          </a:r>
                          <a:r>
                            <a:rPr lang="en-US" sz="1200" dirty="0"/>
                            <a:t>5</a:t>
                          </a:r>
                        </a:p>
                      </a:txBody>
                      <a:tcPr/>
                    </a:tc>
                    <a:tc>
                      <a:txBody>
                        <a:bodyPr/>
                        <a:lstStyle/>
                        <a:p>
                          <a:endParaRPr lang="en-US"/>
                        </a:p>
                      </a:txBody>
                      <a:tcPr>
                        <a:blipFill>
                          <a:blip r:embed="rId7"/>
                          <a:stretch>
                            <a:fillRect l="-42161" t="-280328" r="-105085" b="-122951"/>
                          </a:stretch>
                        </a:blipFill>
                      </a:tcPr>
                    </a:tc>
                    <a:tc>
                      <a:txBody>
                        <a:bodyPr/>
                        <a:lstStyle/>
                        <a:p>
                          <a:endParaRPr lang="en-US"/>
                        </a:p>
                      </a:txBody>
                      <a:tcPr>
                        <a:blipFill>
                          <a:blip r:embed="rId7"/>
                          <a:stretch>
                            <a:fillRect l="-136382" t="-280328" r="-813" b="-122951"/>
                          </a:stretch>
                        </a:blipFill>
                      </a:tcPr>
                    </a:tc>
                    <a:extLst>
                      <a:ext uri="{0D108BD9-81ED-4DB2-BD59-A6C34878D82A}">
                        <a16:rowId xmlns:a16="http://schemas.microsoft.com/office/drawing/2014/main" val="59065854"/>
                      </a:ext>
                    </a:extLst>
                  </a:tr>
                  <a:tr h="365760">
                    <a:tc>
                      <a:txBody>
                        <a:bodyPr/>
                        <a:lstStyle/>
                        <a:p>
                          <a:r>
                            <a:rPr lang="en-US" dirty="0"/>
                            <a:t>Ni</a:t>
                          </a:r>
                          <a:r>
                            <a:rPr lang="en-US" sz="1200" dirty="0"/>
                            <a:t>96.8</a:t>
                          </a:r>
                          <a:r>
                            <a:rPr lang="en-US" dirty="0"/>
                            <a:t>Nb</a:t>
                          </a:r>
                          <a:r>
                            <a:rPr lang="en-US" sz="1200" dirty="0"/>
                            <a:t>3.2</a:t>
                          </a:r>
                        </a:p>
                      </a:txBody>
                      <a:tcPr/>
                    </a:tc>
                    <a:tc>
                      <a:txBody>
                        <a:bodyPr/>
                        <a:lstStyle/>
                        <a:p>
                          <a:r>
                            <a:rPr lang="en-US" dirty="0"/>
                            <a:t>0.00214 m/s</a:t>
                          </a:r>
                        </a:p>
                      </a:txBody>
                      <a:tcPr/>
                    </a:tc>
                    <a:tc>
                      <a:txBody>
                        <a:bodyPr/>
                        <a:lstStyle/>
                        <a:p>
                          <a:r>
                            <a:rPr lang="en-US" dirty="0"/>
                            <a:t>0. 7 m/s</a:t>
                          </a:r>
                        </a:p>
                      </a:txBody>
                      <a:tcPr/>
                    </a:tc>
                    <a:extLst>
                      <a:ext uri="{0D108BD9-81ED-4DB2-BD59-A6C34878D82A}">
                        <a16:rowId xmlns:a16="http://schemas.microsoft.com/office/drawing/2014/main" val="1094084105"/>
                      </a:ext>
                    </a:extLst>
                  </a:tr>
                </a:tbl>
              </a:graphicData>
            </a:graphic>
          </p:graphicFrame>
        </mc:Fallback>
      </mc:AlternateContent>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E206DF82-7F41-4559-A3C9-3F966F0AFF59}"/>
                  </a:ext>
                </a:extLst>
              </p:cNvPr>
              <p:cNvSpPr/>
              <p:nvPr/>
            </p:nvSpPr>
            <p:spPr>
              <a:xfrm>
                <a:off x="106021" y="1927344"/>
                <a:ext cx="2277610"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𝑊h𝑒𝑛</m:t>
                      </m:r>
                      <m:r>
                        <a:rPr lang="en-US" b="0" i="1" smtClean="0">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𝐺</m:t>
                      </m:r>
                      <m:r>
                        <a:rPr lang="en-US" b="0" i="1" smtClean="0">
                          <a:latin typeface="Cambria Math" panose="02040503050406030204" pitchFamily="18" charset="0"/>
                          <a:ea typeface="Cambria Math" panose="02040503050406030204" pitchFamily="18" charset="0"/>
                        </a:rPr>
                        <m:t>=1</m:t>
                      </m:r>
                      <m:r>
                        <a:rPr lang="en-US" b="0" i="1" smtClean="0">
                          <a:latin typeface="Cambria Math" panose="02040503050406030204" pitchFamily="18" charset="0"/>
                          <a:ea typeface="Cambria Math" panose="02040503050406030204" pitchFamily="18" charset="0"/>
                        </a:rPr>
                        <m:t>𝐸</m:t>
                      </m:r>
                      <m:r>
                        <a:rPr lang="en-US" b="0" i="1" smtClean="0">
                          <a:latin typeface="Cambria Math" panose="02040503050406030204" pitchFamily="18" charset="0"/>
                          <a:ea typeface="Cambria Math" panose="02040503050406030204" pitchFamily="18" charset="0"/>
                        </a:rPr>
                        <m:t>7 </m:t>
                      </m:r>
                      <m:r>
                        <a:rPr lang="en-US" b="0" i="1" smtClean="0">
                          <a:latin typeface="Cambria Math" panose="02040503050406030204" pitchFamily="18" charset="0"/>
                          <a:ea typeface="Cambria Math" panose="02040503050406030204" pitchFamily="18" charset="0"/>
                        </a:rPr>
                        <m:t>𝑚</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𝐾</m:t>
                      </m:r>
                    </m:oMath>
                  </m:oMathPara>
                </a14:m>
                <a:endParaRPr lang="en-GB" dirty="0"/>
              </a:p>
            </p:txBody>
          </p:sp>
        </mc:Choice>
        <mc:Fallback xmlns="">
          <p:sp>
            <p:nvSpPr>
              <p:cNvPr id="3" name="Rectangle 2">
                <a:extLst>
                  <a:ext uri="{FF2B5EF4-FFF2-40B4-BE49-F238E27FC236}">
                    <a16:creationId xmlns:a16="http://schemas.microsoft.com/office/drawing/2014/main" id="{E206DF82-7F41-4559-A3C9-3F966F0AFF59}"/>
                  </a:ext>
                </a:extLst>
              </p:cNvPr>
              <p:cNvSpPr>
                <a:spLocks noRot="1" noChangeAspect="1" noMove="1" noResize="1" noEditPoints="1" noAdjustHandles="1" noChangeArrowheads="1" noChangeShapeType="1" noTextEdit="1"/>
              </p:cNvSpPr>
              <p:nvPr/>
            </p:nvSpPr>
            <p:spPr>
              <a:xfrm>
                <a:off x="106021" y="1927344"/>
                <a:ext cx="2277610" cy="369332"/>
              </a:xfrm>
              <a:prstGeom prst="rect">
                <a:avLst/>
              </a:prstGeom>
              <a:blipFill>
                <a:blip r:embed="rId8"/>
                <a:stretch>
                  <a:fillRect b="-13115"/>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F4C44421-E59D-4191-B79E-8DDF654A5F5D}"/>
                  </a:ext>
                </a:extLst>
              </p:cNvPr>
              <p:cNvSpPr/>
              <p:nvPr/>
            </p:nvSpPr>
            <p:spPr>
              <a:xfrm>
                <a:off x="6988990" y="4343087"/>
                <a:ext cx="904415" cy="369332"/>
              </a:xfrm>
              <a:prstGeom prst="rect">
                <a:avLst/>
              </a:prstGeom>
            </p:spPr>
            <p:txBody>
              <a:bodyPr wrap="none">
                <a:spAutoFit/>
              </a:bodyPr>
              <a:lstStyle/>
              <a:p>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𝑐𝑠</m:t>
                        </m:r>
                      </m:sub>
                    </m:sSub>
                  </m:oMath>
                </a14:m>
                <a:r>
                  <a:rPr lang="en-US" dirty="0"/>
                  <a:t>&gt;</a:t>
                </a:r>
                <a14:m>
                  <m:oMath xmlns:m="http://schemas.openxmlformats.org/officeDocument/2006/math">
                    <m:sSub>
                      <m:sSubPr>
                        <m:ctrlPr>
                          <a:rPr lang="en-GB"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𝑎𝑏</m:t>
                        </m:r>
                      </m:sub>
                    </m:sSub>
                  </m:oMath>
                </a14:m>
                <a:endParaRPr lang="en-GB" dirty="0"/>
              </a:p>
            </p:txBody>
          </p:sp>
        </mc:Choice>
        <mc:Fallback xmlns="">
          <p:sp>
            <p:nvSpPr>
              <p:cNvPr id="10" name="Rectangle 9">
                <a:extLst>
                  <a:ext uri="{FF2B5EF4-FFF2-40B4-BE49-F238E27FC236}">
                    <a16:creationId xmlns:a16="http://schemas.microsoft.com/office/drawing/2014/main" id="{F4C44421-E59D-4191-B79E-8DDF654A5F5D}"/>
                  </a:ext>
                </a:extLst>
              </p:cNvPr>
              <p:cNvSpPr>
                <a:spLocks noRot="1" noChangeAspect="1" noMove="1" noResize="1" noEditPoints="1" noAdjustHandles="1" noChangeArrowheads="1" noChangeShapeType="1" noTextEdit="1"/>
              </p:cNvSpPr>
              <p:nvPr/>
            </p:nvSpPr>
            <p:spPr>
              <a:xfrm>
                <a:off x="6988990" y="4343087"/>
                <a:ext cx="904415" cy="369332"/>
              </a:xfrm>
              <a:prstGeom prst="rect">
                <a:avLst/>
              </a:prstGeom>
              <a:blipFill>
                <a:blip r:embed="rId9"/>
                <a:stretch>
                  <a:fillRect t="-8197" b="-24590"/>
                </a:stretch>
              </a:blipFill>
            </p:spPr>
            <p:txBody>
              <a:bodyPr/>
              <a:lstStyle/>
              <a:p>
                <a:r>
                  <a:rPr lang="en-GB">
                    <a:noFill/>
                  </a:rPr>
                  <a:t> </a:t>
                </a:r>
              </a:p>
            </p:txBody>
          </p:sp>
        </mc:Fallback>
      </mc:AlternateContent>
      <p:sp>
        <p:nvSpPr>
          <p:cNvPr id="20" name="TextBox 19">
            <a:extLst>
              <a:ext uri="{FF2B5EF4-FFF2-40B4-BE49-F238E27FC236}">
                <a16:creationId xmlns:a16="http://schemas.microsoft.com/office/drawing/2014/main" id="{79B5A95B-EE23-4CB5-8818-EAD6CD520AA3}"/>
              </a:ext>
            </a:extLst>
          </p:cNvPr>
          <p:cNvSpPr txBox="1"/>
          <p:nvPr/>
        </p:nvSpPr>
        <p:spPr>
          <a:xfrm>
            <a:off x="431763" y="4993843"/>
            <a:ext cx="2894328" cy="646331"/>
          </a:xfrm>
          <a:prstGeom prst="rect">
            <a:avLst/>
          </a:prstGeom>
          <a:noFill/>
        </p:spPr>
        <p:txBody>
          <a:bodyPr wrap="square" rtlCol="0">
            <a:spAutoFit/>
          </a:bodyPr>
          <a:lstStyle/>
          <a:p>
            <a:r>
              <a:rPr lang="en-US" dirty="0"/>
              <a:t>large freezing range: &gt;10K</a:t>
            </a:r>
          </a:p>
          <a:p>
            <a:endParaRPr lang="en-GB" dirty="0"/>
          </a:p>
        </p:txBody>
      </p:sp>
      <p:sp>
        <p:nvSpPr>
          <p:cNvPr id="16" name="Rectangle 15">
            <a:extLst>
              <a:ext uri="{FF2B5EF4-FFF2-40B4-BE49-F238E27FC236}">
                <a16:creationId xmlns:a16="http://schemas.microsoft.com/office/drawing/2014/main" id="{41CF6A3D-065B-43B9-BEE5-53D452A16F73}"/>
              </a:ext>
            </a:extLst>
          </p:cNvPr>
          <p:cNvSpPr/>
          <p:nvPr/>
        </p:nvSpPr>
        <p:spPr>
          <a:xfrm>
            <a:off x="106021" y="5375288"/>
            <a:ext cx="3436454" cy="369332"/>
          </a:xfrm>
          <a:prstGeom prst="rect">
            <a:avLst/>
          </a:prstGeom>
        </p:spPr>
        <p:txBody>
          <a:bodyPr wrap="none">
            <a:spAutoFit/>
          </a:bodyPr>
          <a:lstStyle/>
          <a:p>
            <a:r>
              <a:rPr lang="en-US" dirty="0"/>
              <a:t>Freezing range: Ni</a:t>
            </a:r>
            <a:r>
              <a:rPr lang="en-US" sz="1050" dirty="0"/>
              <a:t>96.8</a:t>
            </a:r>
            <a:r>
              <a:rPr lang="en-US" dirty="0"/>
              <a:t>Nb</a:t>
            </a:r>
            <a:r>
              <a:rPr lang="en-US" sz="1200" dirty="0"/>
              <a:t>3.2</a:t>
            </a:r>
            <a:r>
              <a:rPr lang="en-US" dirty="0"/>
              <a:t>&lt;Ni</a:t>
            </a:r>
            <a:r>
              <a:rPr lang="en-US" sz="1050" dirty="0"/>
              <a:t>80</a:t>
            </a:r>
            <a:r>
              <a:rPr lang="en-US" dirty="0"/>
              <a:t>Cu</a:t>
            </a:r>
            <a:r>
              <a:rPr lang="en-US" sz="1200" dirty="0"/>
              <a:t>20</a:t>
            </a:r>
          </a:p>
        </p:txBody>
      </p:sp>
      <p:sp>
        <p:nvSpPr>
          <p:cNvPr id="21" name="Rectangle 20">
            <a:extLst>
              <a:ext uri="{FF2B5EF4-FFF2-40B4-BE49-F238E27FC236}">
                <a16:creationId xmlns:a16="http://schemas.microsoft.com/office/drawing/2014/main" id="{4227253A-6A95-4D04-A05F-20FF2B5E33A5}"/>
              </a:ext>
            </a:extLst>
          </p:cNvPr>
          <p:cNvSpPr/>
          <p:nvPr/>
        </p:nvSpPr>
        <p:spPr>
          <a:xfrm>
            <a:off x="52614" y="5781493"/>
            <a:ext cx="4572000" cy="369332"/>
          </a:xfrm>
          <a:prstGeom prst="rect">
            <a:avLst/>
          </a:prstGeom>
        </p:spPr>
        <p:txBody>
          <a:bodyPr>
            <a:spAutoFit/>
          </a:bodyPr>
          <a:lstStyle/>
          <a:p>
            <a:r>
              <a:rPr lang="en-US" dirty="0"/>
              <a:t>Interfacial Energy: Ni</a:t>
            </a:r>
            <a:r>
              <a:rPr lang="en-US" sz="1050" dirty="0"/>
              <a:t>96.8</a:t>
            </a:r>
            <a:r>
              <a:rPr lang="en-US" dirty="0"/>
              <a:t>Nb</a:t>
            </a:r>
            <a:r>
              <a:rPr lang="en-US" sz="1200" dirty="0"/>
              <a:t>3.2</a:t>
            </a:r>
            <a:r>
              <a:rPr lang="en-US" dirty="0"/>
              <a:t>&lt;Ni</a:t>
            </a:r>
            <a:r>
              <a:rPr lang="en-US" sz="1050" dirty="0"/>
              <a:t>80</a:t>
            </a:r>
            <a:r>
              <a:rPr lang="en-US" dirty="0"/>
              <a:t>Cu</a:t>
            </a:r>
            <a:r>
              <a:rPr lang="en-US" sz="1200" dirty="0"/>
              <a:t>20</a:t>
            </a:r>
          </a:p>
        </p:txBody>
      </p:sp>
    </p:spTree>
    <p:extLst>
      <p:ext uri="{BB962C8B-B14F-4D97-AF65-F5344CB8AC3E}">
        <p14:creationId xmlns:p14="http://schemas.microsoft.com/office/powerpoint/2010/main" val="122775647"/>
      </p:ext>
    </p:extLst>
  </p:cSld>
  <p:clrMapOvr>
    <a:masterClrMapping/>
  </p:clrMapOvr>
  <p:transition spd="med" advTm="104076"/>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B583B7-3F99-4040-9F6A-242BB5CA6482}"/>
              </a:ext>
            </a:extLst>
          </p:cNvPr>
          <p:cNvSpPr>
            <a:spLocks noGrp="1"/>
          </p:cNvSpPr>
          <p:nvPr>
            <p:ph type="sldNum" sz="quarter" idx="2"/>
          </p:nvPr>
        </p:nvSpPr>
        <p:spPr/>
        <p:txBody>
          <a:bodyPr/>
          <a:lstStyle/>
          <a:p>
            <a:fld id="{86CB4B4D-7CA3-9044-876B-883B54F8677D}" type="slidenum">
              <a:rPr lang="en-GB" smtClean="0"/>
              <a:t>9</a:t>
            </a:fld>
            <a:endParaRPr lang="en-GB" dirty="0"/>
          </a:p>
        </p:txBody>
      </p:sp>
      <p:sp>
        <p:nvSpPr>
          <p:cNvPr id="3" name="文字方塊 2">
            <a:extLst>
              <a:ext uri="{FF2B5EF4-FFF2-40B4-BE49-F238E27FC236}">
                <a16:creationId xmlns:a16="http://schemas.microsoft.com/office/drawing/2014/main" id="{7DEB8FD8-BEE8-49EB-8F2B-20DA0241AB23}"/>
              </a:ext>
            </a:extLst>
          </p:cNvPr>
          <p:cNvSpPr txBox="1"/>
          <p:nvPr/>
        </p:nvSpPr>
        <p:spPr>
          <a:xfrm>
            <a:off x="343230" y="323279"/>
            <a:ext cx="6100444" cy="1015663"/>
          </a:xfrm>
          <a:prstGeom prst="rect">
            <a:avLst/>
          </a:prstGeom>
          <a:noFill/>
        </p:spPr>
        <p:txBody>
          <a:bodyPr wrap="square" rtlCol="0">
            <a:spAutoFit/>
          </a:bodyPr>
          <a:lstStyle/>
          <a:p>
            <a:pPr lvl="0"/>
            <a:r>
              <a:rPr lang="en-US" sz="3000" dirty="0"/>
              <a:t>Result at low solidification velocity (G=2E7K/m, V=0.01m/s) :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07C17536-25BA-43E8-93EF-D29041F419AC}"/>
                  </a:ext>
                </a:extLst>
              </p:cNvPr>
              <p:cNvSpPr txBox="1"/>
              <p:nvPr/>
            </p:nvSpPr>
            <p:spPr>
              <a:xfrm>
                <a:off x="6053491" y="1826921"/>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oMath>
                  </m:oMathPara>
                </a14:m>
                <a:endParaRPr lang="en-GB" dirty="0"/>
              </a:p>
            </p:txBody>
          </p:sp>
        </mc:Choice>
        <mc:Fallback xmlns="">
          <p:sp>
            <p:nvSpPr>
              <p:cNvPr id="4" name="TextBox 3">
                <a:extLst>
                  <a:ext uri="{FF2B5EF4-FFF2-40B4-BE49-F238E27FC236}">
                    <a16:creationId xmlns:a16="http://schemas.microsoft.com/office/drawing/2014/main" id="{07C17536-25BA-43E8-93EF-D29041F419AC}"/>
                  </a:ext>
                </a:extLst>
              </p:cNvPr>
              <p:cNvSpPr txBox="1">
                <a:spLocks noRot="1" noChangeAspect="1" noMove="1" noResize="1" noEditPoints="1" noAdjustHandles="1" noChangeArrowheads="1" noChangeShapeType="1" noTextEdit="1"/>
              </p:cNvSpPr>
              <p:nvPr/>
            </p:nvSpPr>
            <p:spPr>
              <a:xfrm>
                <a:off x="6053491" y="1826921"/>
                <a:ext cx="3044858" cy="369332"/>
              </a:xfrm>
              <a:prstGeom prst="rect">
                <a:avLst/>
              </a:prstGeom>
              <a:blipFill>
                <a:blip r:embed="rId3"/>
                <a:stretch>
                  <a:fillRect/>
                </a:stretch>
              </a:blipFill>
            </p:spPr>
            <p:txBody>
              <a:bodyPr/>
              <a:lstStyle/>
              <a:p>
                <a:r>
                  <a:rPr lang="en-GB">
                    <a:noFill/>
                  </a:rPr>
                  <a:t> </a:t>
                </a:r>
              </a:p>
            </p:txBody>
          </p:sp>
        </mc:Fallback>
      </mc:AlternateContent>
      <p:sp>
        <p:nvSpPr>
          <p:cNvPr id="5" name="Rectangle 4">
            <a:extLst>
              <a:ext uri="{FF2B5EF4-FFF2-40B4-BE49-F238E27FC236}">
                <a16:creationId xmlns:a16="http://schemas.microsoft.com/office/drawing/2014/main" id="{B8713BE9-E7C3-4A40-AB7A-CB91F0EA17CF}"/>
              </a:ext>
            </a:extLst>
          </p:cNvPr>
          <p:cNvSpPr/>
          <p:nvPr/>
        </p:nvSpPr>
        <p:spPr>
          <a:xfrm>
            <a:off x="3920880" y="1320457"/>
            <a:ext cx="1093569" cy="369332"/>
          </a:xfrm>
          <a:prstGeom prst="rect">
            <a:avLst/>
          </a:prstGeom>
        </p:spPr>
        <p:txBody>
          <a:bodyPr wrap="none">
            <a:spAutoFit/>
          </a:bodyPr>
          <a:lstStyle/>
          <a:p>
            <a:r>
              <a:rPr lang="en-US" dirty="0"/>
              <a:t>Ni</a:t>
            </a:r>
            <a:r>
              <a:rPr lang="en-US" sz="1050" dirty="0"/>
              <a:t>96.8</a:t>
            </a:r>
            <a:r>
              <a:rPr lang="en-US" dirty="0"/>
              <a:t>Nb</a:t>
            </a:r>
            <a:r>
              <a:rPr lang="en-US" sz="1200" dirty="0"/>
              <a:t>3.2</a:t>
            </a:r>
          </a:p>
        </p:txBody>
      </p:sp>
      <p:sp>
        <p:nvSpPr>
          <p:cNvPr id="6" name="Rectangle 5">
            <a:extLst>
              <a:ext uri="{FF2B5EF4-FFF2-40B4-BE49-F238E27FC236}">
                <a16:creationId xmlns:a16="http://schemas.microsoft.com/office/drawing/2014/main" id="{6A63D1A9-1D3C-46FA-8958-3AF3305EDFCB}"/>
              </a:ext>
            </a:extLst>
          </p:cNvPr>
          <p:cNvSpPr/>
          <p:nvPr/>
        </p:nvSpPr>
        <p:spPr>
          <a:xfrm>
            <a:off x="855221" y="1319309"/>
            <a:ext cx="808235" cy="369332"/>
          </a:xfrm>
          <a:prstGeom prst="rect">
            <a:avLst/>
          </a:prstGeom>
        </p:spPr>
        <p:txBody>
          <a:bodyPr wrap="none">
            <a:spAutoFit/>
          </a:bodyPr>
          <a:lstStyle/>
          <a:p>
            <a:r>
              <a:rPr lang="en-US" dirty="0"/>
              <a:t>Ni</a:t>
            </a:r>
            <a:r>
              <a:rPr lang="en-US" sz="1200" dirty="0"/>
              <a:t>95</a:t>
            </a:r>
            <a:r>
              <a:rPr lang="en-US" dirty="0"/>
              <a:t>Al</a:t>
            </a:r>
            <a:r>
              <a:rPr lang="en-US" sz="1200" dirty="0"/>
              <a:t>5</a:t>
            </a:r>
            <a:endParaRPr lang="en-GB" dirty="0"/>
          </a:p>
        </p:txBody>
      </p:sp>
      <p:sp>
        <p:nvSpPr>
          <p:cNvPr id="8" name="Rectangle 7">
            <a:extLst>
              <a:ext uri="{FF2B5EF4-FFF2-40B4-BE49-F238E27FC236}">
                <a16:creationId xmlns:a16="http://schemas.microsoft.com/office/drawing/2014/main" id="{F941B166-3CD9-4A18-8060-1EEABA824692}"/>
              </a:ext>
            </a:extLst>
          </p:cNvPr>
          <p:cNvSpPr/>
          <p:nvPr/>
        </p:nvSpPr>
        <p:spPr>
          <a:xfrm>
            <a:off x="7112491" y="1319309"/>
            <a:ext cx="926857" cy="369332"/>
          </a:xfrm>
          <a:prstGeom prst="rect">
            <a:avLst/>
          </a:prstGeom>
        </p:spPr>
        <p:txBody>
          <a:bodyPr wrap="none">
            <a:spAutoFit/>
          </a:bodyPr>
          <a:lstStyle/>
          <a:p>
            <a:r>
              <a:rPr lang="en-US" dirty="0"/>
              <a:t>Ni</a:t>
            </a:r>
            <a:r>
              <a:rPr lang="en-US" sz="1050" dirty="0"/>
              <a:t>80</a:t>
            </a:r>
            <a:r>
              <a:rPr lang="en-US" dirty="0"/>
              <a:t>Cu</a:t>
            </a:r>
            <a:r>
              <a:rPr lang="en-US" sz="1200" dirty="0"/>
              <a:t>20</a:t>
            </a:r>
            <a:endParaRPr lang="en-GB" dirty="0"/>
          </a:p>
        </p:txBody>
      </p:sp>
      <p:pic>
        <p:nvPicPr>
          <p:cNvPr id="10" name="Picture 9" descr="A picture containing screenshot&#10;&#10;Description automatically generated">
            <a:extLst>
              <a:ext uri="{FF2B5EF4-FFF2-40B4-BE49-F238E27FC236}">
                <a16:creationId xmlns:a16="http://schemas.microsoft.com/office/drawing/2014/main" id="{06DE5553-9A47-4488-9335-893BF4581435}"/>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814424" y="2017913"/>
            <a:ext cx="3705988" cy="3736872"/>
          </a:xfrm>
          <a:prstGeom prst="rect">
            <a:avLst/>
          </a:prstGeom>
        </p:spPr>
      </p:pic>
      <p:pic>
        <p:nvPicPr>
          <p:cNvPr id="9" name="Picture 8" descr="A close up of a logo&#10;&#10;Description automatically generated">
            <a:extLst>
              <a:ext uri="{FF2B5EF4-FFF2-40B4-BE49-F238E27FC236}">
                <a16:creationId xmlns:a16="http://schemas.microsoft.com/office/drawing/2014/main" id="{C5C52D73-9841-4735-B634-6D526A246B61}"/>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707060" y="2017913"/>
            <a:ext cx="3780696" cy="3812200"/>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A6201E4-F064-4FF9-9D1A-02B10228B1EC}"/>
                  </a:ext>
                </a:extLst>
              </p:cNvPr>
              <p:cNvSpPr txBox="1"/>
              <p:nvPr/>
            </p:nvSpPr>
            <p:spPr>
              <a:xfrm>
                <a:off x="2945236" y="1826921"/>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&lt;</m:t>
                      </m:r>
                      <m:sSub>
                        <m:sSubPr>
                          <m:ctrlPr>
                            <a:rPr lang="en-GB"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𝑐𝑠</m:t>
                          </m:r>
                        </m:sub>
                      </m:sSub>
                    </m:oMath>
                  </m:oMathPara>
                </a14:m>
                <a:endParaRPr lang="en-GB" dirty="0"/>
              </a:p>
            </p:txBody>
          </p:sp>
        </mc:Choice>
        <mc:Fallback xmlns="">
          <p:sp>
            <p:nvSpPr>
              <p:cNvPr id="11" name="TextBox 10">
                <a:extLst>
                  <a:ext uri="{FF2B5EF4-FFF2-40B4-BE49-F238E27FC236}">
                    <a16:creationId xmlns:a16="http://schemas.microsoft.com/office/drawing/2014/main" id="{3A6201E4-F064-4FF9-9D1A-02B10228B1EC}"/>
                  </a:ext>
                </a:extLst>
              </p:cNvPr>
              <p:cNvSpPr txBox="1">
                <a:spLocks noRot="1" noChangeAspect="1" noMove="1" noResize="1" noEditPoints="1" noAdjustHandles="1" noChangeArrowheads="1" noChangeShapeType="1" noTextEdit="1"/>
              </p:cNvSpPr>
              <p:nvPr/>
            </p:nvSpPr>
            <p:spPr>
              <a:xfrm>
                <a:off x="2945236" y="1826921"/>
                <a:ext cx="3044858" cy="369332"/>
              </a:xfrm>
              <a:prstGeom prst="rect">
                <a:avLst/>
              </a:prstGeom>
              <a:blipFill>
                <a:blip r:embed="rId6"/>
                <a:stretch>
                  <a:fillRect/>
                </a:stretch>
              </a:blipFill>
            </p:spPr>
            <p:txBody>
              <a:bodyPr/>
              <a:lstStyle/>
              <a:p>
                <a:r>
                  <a:rPr lang="en-GB">
                    <a:noFill/>
                  </a:rPr>
                  <a:t> </a:t>
                </a:r>
              </a:p>
            </p:txBody>
          </p:sp>
        </mc:Fallback>
      </mc:AlternateContent>
      <p:grpSp>
        <p:nvGrpSpPr>
          <p:cNvPr id="24" name="Group 23">
            <a:extLst>
              <a:ext uri="{FF2B5EF4-FFF2-40B4-BE49-F238E27FC236}">
                <a16:creationId xmlns:a16="http://schemas.microsoft.com/office/drawing/2014/main" id="{00C34D04-4913-4EC4-B77E-1195B20C4C77}"/>
              </a:ext>
            </a:extLst>
          </p:cNvPr>
          <p:cNvGrpSpPr/>
          <p:nvPr/>
        </p:nvGrpSpPr>
        <p:grpSpPr>
          <a:xfrm>
            <a:off x="3370648" y="5635505"/>
            <a:ext cx="788483" cy="334133"/>
            <a:chOff x="2838203" y="5856396"/>
            <a:chExt cx="788483" cy="334133"/>
          </a:xfrm>
        </p:grpSpPr>
        <p:cxnSp>
          <p:nvCxnSpPr>
            <p:cNvPr id="25" name="Straight Connector 24">
              <a:extLst>
                <a:ext uri="{FF2B5EF4-FFF2-40B4-BE49-F238E27FC236}">
                  <a16:creationId xmlns:a16="http://schemas.microsoft.com/office/drawing/2014/main" id="{3F361850-F619-4AB1-92E8-59C6415B2B1A}"/>
                </a:ext>
              </a:extLst>
            </p:cNvPr>
            <p:cNvCxnSpPr>
              <a:cxnSpLocks/>
            </p:cNvCxnSpPr>
            <p:nvPr/>
          </p:nvCxnSpPr>
          <p:spPr>
            <a:xfrm>
              <a:off x="2838203" y="6190529"/>
              <a:ext cx="78848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CD70C13A-6759-4F42-9481-18283D6AB152}"/>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5" name="TextBox 14">
                  <a:extLst>
                    <a:ext uri="{FF2B5EF4-FFF2-40B4-BE49-F238E27FC236}">
                      <a16:creationId xmlns:a16="http://schemas.microsoft.com/office/drawing/2014/main" id="{397171F3-78AD-4EB3-9BE4-03A8905AB011}"/>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7"/>
                  <a:stretch>
                    <a:fillRect l="-9890" r="-9890" b="-22222"/>
                  </a:stretch>
                </a:blipFill>
              </p:spPr>
              <p:txBody>
                <a:bodyPr/>
                <a:lstStyle/>
                <a:p>
                  <a:r>
                    <a:rPr lang="en-GB">
                      <a:noFill/>
                    </a:rPr>
                    <a:t> </a:t>
                  </a:r>
                </a:p>
              </p:txBody>
            </p:sp>
          </mc:Fallback>
        </mc:AlternateContent>
      </p:grpSp>
      <p:grpSp>
        <p:nvGrpSpPr>
          <p:cNvPr id="27" name="Group 26">
            <a:extLst>
              <a:ext uri="{FF2B5EF4-FFF2-40B4-BE49-F238E27FC236}">
                <a16:creationId xmlns:a16="http://schemas.microsoft.com/office/drawing/2014/main" id="{FD66115A-05FE-434E-BE53-64735D19B15B}"/>
              </a:ext>
            </a:extLst>
          </p:cNvPr>
          <p:cNvGrpSpPr/>
          <p:nvPr/>
        </p:nvGrpSpPr>
        <p:grpSpPr>
          <a:xfrm>
            <a:off x="6443674" y="5635505"/>
            <a:ext cx="760315" cy="334133"/>
            <a:chOff x="2838203" y="5856396"/>
            <a:chExt cx="760315" cy="334133"/>
          </a:xfrm>
        </p:grpSpPr>
        <p:cxnSp>
          <p:nvCxnSpPr>
            <p:cNvPr id="28" name="Straight Connector 27">
              <a:extLst>
                <a:ext uri="{FF2B5EF4-FFF2-40B4-BE49-F238E27FC236}">
                  <a16:creationId xmlns:a16="http://schemas.microsoft.com/office/drawing/2014/main" id="{3B33243A-0D8A-44B1-9BD4-4992B441CC9C}"/>
                </a:ext>
              </a:extLst>
            </p:cNvPr>
            <p:cNvCxnSpPr>
              <a:cxnSpLocks/>
            </p:cNvCxnSpPr>
            <p:nvPr/>
          </p:nvCxnSpPr>
          <p:spPr>
            <a:xfrm>
              <a:off x="2838203" y="6190529"/>
              <a:ext cx="760315"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EFB8DAFA-306E-4B75-9A37-38CC4B8E33C8}"/>
                    </a:ext>
                  </a:extLst>
                </p:cNvPr>
                <p:cNvSpPr txBox="1"/>
                <p:nvPr/>
              </p:nvSpPr>
              <p:spPr>
                <a:xfrm>
                  <a:off x="2974333" y="5856396"/>
                  <a:ext cx="553036"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𝟐</m:t>
                        </m:r>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m:oMathPara>
                  </a14:m>
                  <a:endParaRPr lang="en-GB" b="1" dirty="0"/>
                </a:p>
              </p:txBody>
            </p:sp>
          </mc:Choice>
          <mc:Fallback xmlns="">
            <p:sp>
              <p:nvSpPr>
                <p:cNvPr id="19" name="TextBox 18">
                  <a:extLst>
                    <a:ext uri="{FF2B5EF4-FFF2-40B4-BE49-F238E27FC236}">
                      <a16:creationId xmlns:a16="http://schemas.microsoft.com/office/drawing/2014/main" id="{7DA45A43-434A-4FA6-8AA1-557FC0CA4F2B}"/>
                    </a:ext>
                  </a:extLst>
                </p:cNvPr>
                <p:cNvSpPr txBox="1">
                  <a:spLocks noRot="1" noChangeAspect="1" noMove="1" noResize="1" noEditPoints="1" noAdjustHandles="1" noChangeArrowheads="1" noChangeShapeType="1" noTextEdit="1"/>
                </p:cNvSpPr>
                <p:nvPr/>
              </p:nvSpPr>
              <p:spPr>
                <a:xfrm>
                  <a:off x="2974333" y="5856396"/>
                  <a:ext cx="553036" cy="276999"/>
                </a:xfrm>
                <a:prstGeom prst="rect">
                  <a:avLst/>
                </a:prstGeom>
                <a:blipFill>
                  <a:blip r:embed="rId8"/>
                  <a:stretch>
                    <a:fillRect l="-9890" r="-9890" b="-22222"/>
                  </a:stretch>
                </a:blipFill>
              </p:spPr>
              <p:txBody>
                <a:bodyPr/>
                <a:lstStyle/>
                <a:p>
                  <a:r>
                    <a:rPr lang="en-GB">
                      <a:noFill/>
                    </a:rPr>
                    <a:t> </a:t>
                  </a:r>
                </a:p>
              </p:txBody>
            </p:sp>
          </mc:Fallback>
        </mc:AlternateContent>
      </p:grpSp>
      <p:grpSp>
        <p:nvGrpSpPr>
          <p:cNvPr id="30" name="Group 29">
            <a:extLst>
              <a:ext uri="{FF2B5EF4-FFF2-40B4-BE49-F238E27FC236}">
                <a16:creationId xmlns:a16="http://schemas.microsoft.com/office/drawing/2014/main" id="{2A7A558E-C9E5-45F8-B80F-08356248BB69}"/>
              </a:ext>
            </a:extLst>
          </p:cNvPr>
          <p:cNvGrpSpPr/>
          <p:nvPr/>
        </p:nvGrpSpPr>
        <p:grpSpPr>
          <a:xfrm>
            <a:off x="236344" y="5635505"/>
            <a:ext cx="855023" cy="334133"/>
            <a:chOff x="2838203" y="5856396"/>
            <a:chExt cx="855023" cy="334133"/>
          </a:xfrm>
        </p:grpSpPr>
        <p:cxnSp>
          <p:nvCxnSpPr>
            <p:cNvPr id="31" name="Straight Connector 30">
              <a:extLst>
                <a:ext uri="{FF2B5EF4-FFF2-40B4-BE49-F238E27FC236}">
                  <a16:creationId xmlns:a16="http://schemas.microsoft.com/office/drawing/2014/main" id="{8F41BD7E-42A2-4977-902C-2F82C9B8314D}"/>
                </a:ext>
              </a:extLst>
            </p:cNvPr>
            <p:cNvCxnSpPr/>
            <p:nvPr/>
          </p:nvCxnSpPr>
          <p:spPr>
            <a:xfrm>
              <a:off x="2838203" y="6190529"/>
              <a:ext cx="855023" cy="0"/>
            </a:xfrm>
            <a:prstGeom prst="line">
              <a:avLst/>
            </a:prstGeom>
            <a:ln w="57150"/>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CB9B263B-4F43-4B56-B228-17C9654020F4}"/>
                    </a:ext>
                  </a:extLst>
                </p:cNvPr>
                <p:cNvSpPr txBox="1"/>
                <p:nvPr/>
              </p:nvSpPr>
              <p:spPr>
                <a:xfrm>
                  <a:off x="2974333" y="5856396"/>
                  <a:ext cx="479298" cy="276999"/>
                </a:xfrm>
                <a:prstGeom prst="rect">
                  <a:avLst/>
                </a:prstGeom>
                <a:noFill/>
              </p:spPr>
              <p:txBody>
                <a:bodyPr wrap="none" lIns="0" tIns="0" rIns="0" bIns="0" rtlCol="0">
                  <a:spAutoFit/>
                </a:bodyPr>
                <a:lstStyle/>
                <a:p>
                  <a:r>
                    <a:rPr lang="en-US" b="1" dirty="0">
                      <a:ea typeface="Cambria Math" panose="02040503050406030204" pitchFamily="18" charset="0"/>
                    </a:rPr>
                    <a:t>1</a:t>
                  </a:r>
                  <a14:m>
                    <m:oMath xmlns:m="http://schemas.openxmlformats.org/officeDocument/2006/math">
                      <m:r>
                        <a:rPr lang="en-US" b="1" i="1" smtClean="0">
                          <a:latin typeface="Cambria Math" panose="02040503050406030204" pitchFamily="18" charset="0"/>
                          <a:ea typeface="Cambria Math" panose="02040503050406030204" pitchFamily="18" charset="0"/>
                        </a:rPr>
                        <m:t>𝝁</m:t>
                      </m:r>
                      <m:r>
                        <a:rPr lang="en-US" b="1" i="1" smtClean="0">
                          <a:latin typeface="Cambria Math" panose="02040503050406030204" pitchFamily="18" charset="0"/>
                          <a:ea typeface="Cambria Math" panose="02040503050406030204" pitchFamily="18" charset="0"/>
                        </a:rPr>
                        <m:t>𝒎</m:t>
                      </m:r>
                    </m:oMath>
                  </a14:m>
                  <a:endParaRPr lang="en-GB" b="1" dirty="0"/>
                </a:p>
              </p:txBody>
            </p:sp>
          </mc:Choice>
          <mc:Fallback xmlns="">
            <p:sp>
              <p:nvSpPr>
                <p:cNvPr id="22" name="TextBox 21">
                  <a:extLst>
                    <a:ext uri="{FF2B5EF4-FFF2-40B4-BE49-F238E27FC236}">
                      <a16:creationId xmlns:a16="http://schemas.microsoft.com/office/drawing/2014/main" id="{1B5BBA46-9CFF-4442-B46C-DA8E49D6DD37}"/>
                    </a:ext>
                  </a:extLst>
                </p:cNvPr>
                <p:cNvSpPr txBox="1">
                  <a:spLocks noRot="1" noChangeAspect="1" noMove="1" noResize="1" noEditPoints="1" noAdjustHandles="1" noChangeArrowheads="1" noChangeShapeType="1" noTextEdit="1"/>
                </p:cNvSpPr>
                <p:nvPr/>
              </p:nvSpPr>
              <p:spPr>
                <a:xfrm>
                  <a:off x="2974333" y="5856396"/>
                  <a:ext cx="479298" cy="276999"/>
                </a:xfrm>
                <a:prstGeom prst="rect">
                  <a:avLst/>
                </a:prstGeom>
                <a:blipFill>
                  <a:blip r:embed="rId9"/>
                  <a:stretch>
                    <a:fillRect l="-30769" t="-28889" r="-16667" b="-51111"/>
                  </a:stretch>
                </a:blipFill>
              </p:spPr>
              <p:txBody>
                <a:bodyPr/>
                <a:lstStyle/>
                <a:p>
                  <a:r>
                    <a:rPr lang="en-GB">
                      <a:noFill/>
                    </a:rPr>
                    <a:t> </a:t>
                  </a:r>
                </a:p>
              </p:txBody>
            </p:sp>
          </mc:Fallback>
        </mc:AlternateContent>
      </p:grpSp>
      <p:pic>
        <p:nvPicPr>
          <p:cNvPr id="13" name="Picture 12" descr="A close up of a logo&#10;&#10;Description automatically generated">
            <a:extLst>
              <a:ext uri="{FF2B5EF4-FFF2-40B4-BE49-F238E27FC236}">
                <a16:creationId xmlns:a16="http://schemas.microsoft.com/office/drawing/2014/main" id="{ED4616B4-2E0F-4324-A362-7A4BCB723D02}"/>
              </a:ext>
            </a:extLst>
          </p:cNvPr>
          <p:cNvPicPr>
            <a:picLocks noChangeAspect="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66160" y="1993835"/>
            <a:ext cx="3790646" cy="3822234"/>
          </a:xfrm>
          <a:prstGeom prst="rect">
            <a:avLst/>
          </a:prstGeom>
        </p:spPr>
      </p:pic>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E1C1A078-433C-424C-B0FB-8AAEA3009F02}"/>
                  </a:ext>
                </a:extLst>
              </p:cNvPr>
              <p:cNvSpPr txBox="1"/>
              <p:nvPr/>
            </p:nvSpPr>
            <p:spPr>
              <a:xfrm>
                <a:off x="-263090" y="1821208"/>
                <a:ext cx="304485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&gt;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𝑎𝑏</m:t>
                          </m:r>
                        </m:sub>
                      </m:sSub>
                    </m:oMath>
                  </m:oMathPara>
                </a14:m>
                <a:endParaRPr lang="en-GB" dirty="0"/>
              </a:p>
            </p:txBody>
          </p:sp>
        </mc:Choice>
        <mc:Fallback xmlns="">
          <p:sp>
            <p:nvSpPr>
              <p:cNvPr id="23" name="TextBox 22">
                <a:extLst>
                  <a:ext uri="{FF2B5EF4-FFF2-40B4-BE49-F238E27FC236}">
                    <a16:creationId xmlns:a16="http://schemas.microsoft.com/office/drawing/2014/main" id="{E1C1A078-433C-424C-B0FB-8AAEA3009F02}"/>
                  </a:ext>
                </a:extLst>
              </p:cNvPr>
              <p:cNvSpPr txBox="1">
                <a:spLocks noRot="1" noChangeAspect="1" noMove="1" noResize="1" noEditPoints="1" noAdjustHandles="1" noChangeArrowheads="1" noChangeShapeType="1" noTextEdit="1"/>
              </p:cNvSpPr>
              <p:nvPr/>
            </p:nvSpPr>
            <p:spPr>
              <a:xfrm>
                <a:off x="-263090" y="1821208"/>
                <a:ext cx="3044858" cy="369332"/>
              </a:xfrm>
              <a:prstGeom prst="rect">
                <a:avLst/>
              </a:prstGeom>
              <a:blipFill>
                <a:blip r:embed="rId11"/>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4D984E96-037D-4BFD-9A10-CFC1EC07B520}"/>
                  </a:ext>
                </a:extLst>
              </p:cNvPr>
              <p:cNvSpPr/>
              <p:nvPr/>
            </p:nvSpPr>
            <p:spPr>
              <a:xfrm>
                <a:off x="561718" y="614474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~0.961</m:t>
                      </m:r>
                    </m:oMath>
                  </m:oMathPara>
                </a14:m>
                <a:endParaRPr lang="en-GB" dirty="0"/>
              </a:p>
            </p:txBody>
          </p:sp>
        </mc:Choice>
        <mc:Fallback xmlns="">
          <p:sp>
            <p:nvSpPr>
              <p:cNvPr id="7" name="Rectangle 6">
                <a:extLst>
                  <a:ext uri="{FF2B5EF4-FFF2-40B4-BE49-F238E27FC236}">
                    <a16:creationId xmlns:a16="http://schemas.microsoft.com/office/drawing/2014/main" id="{4D984E96-037D-4BFD-9A10-CFC1EC07B520}"/>
                  </a:ext>
                </a:extLst>
              </p:cNvPr>
              <p:cNvSpPr>
                <a:spLocks noRot="1" noChangeAspect="1" noMove="1" noResize="1" noEditPoints="1" noAdjustHandles="1" noChangeArrowheads="1" noChangeShapeType="1" noTextEdit="1"/>
              </p:cNvSpPr>
              <p:nvPr/>
            </p:nvSpPr>
            <p:spPr>
              <a:xfrm>
                <a:off x="561718" y="6144741"/>
                <a:ext cx="1855288" cy="369332"/>
              </a:xfrm>
              <a:prstGeom prst="rect">
                <a:avLst/>
              </a:prstGeom>
              <a:blipFill>
                <a:blip r:embed="rId1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3" name="Rectangle 32">
                <a:extLst>
                  <a:ext uri="{FF2B5EF4-FFF2-40B4-BE49-F238E27FC236}">
                    <a16:creationId xmlns:a16="http://schemas.microsoft.com/office/drawing/2014/main" id="{53A4E18B-D5AE-43C9-B8D8-B61758356391}"/>
                  </a:ext>
                </a:extLst>
              </p:cNvPr>
              <p:cNvSpPr/>
              <p:nvPr/>
            </p:nvSpPr>
            <p:spPr>
              <a:xfrm>
                <a:off x="3783296" y="6139752"/>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~0.711</m:t>
                      </m:r>
                    </m:oMath>
                  </m:oMathPara>
                </a14:m>
                <a:endParaRPr lang="en-GB" dirty="0"/>
              </a:p>
            </p:txBody>
          </p:sp>
        </mc:Choice>
        <mc:Fallback xmlns="">
          <p:sp>
            <p:nvSpPr>
              <p:cNvPr id="33" name="Rectangle 32">
                <a:extLst>
                  <a:ext uri="{FF2B5EF4-FFF2-40B4-BE49-F238E27FC236}">
                    <a16:creationId xmlns:a16="http://schemas.microsoft.com/office/drawing/2014/main" id="{53A4E18B-D5AE-43C9-B8D8-B61758356391}"/>
                  </a:ext>
                </a:extLst>
              </p:cNvPr>
              <p:cNvSpPr>
                <a:spLocks noRot="1" noChangeAspect="1" noMove="1" noResize="1" noEditPoints="1" noAdjustHandles="1" noChangeArrowheads="1" noChangeShapeType="1" noTextEdit="1"/>
              </p:cNvSpPr>
              <p:nvPr/>
            </p:nvSpPr>
            <p:spPr>
              <a:xfrm>
                <a:off x="3783296" y="6139752"/>
                <a:ext cx="1855288" cy="369332"/>
              </a:xfrm>
              <a:prstGeom prst="rect">
                <a:avLst/>
              </a:prstGeom>
              <a:blipFill>
                <a:blip r:embed="rId1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4" name="Rectangle 33">
                <a:extLst>
                  <a:ext uri="{FF2B5EF4-FFF2-40B4-BE49-F238E27FC236}">
                    <a16:creationId xmlns:a16="http://schemas.microsoft.com/office/drawing/2014/main" id="{7A32DF5B-9A16-4147-89DA-CC23169FC940}"/>
                  </a:ext>
                </a:extLst>
              </p:cNvPr>
              <p:cNvSpPr/>
              <p:nvPr/>
            </p:nvSpPr>
            <p:spPr>
              <a:xfrm>
                <a:off x="6944148" y="6118271"/>
                <a:ext cx="1855288" cy="36933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𝑘𝑒</m:t>
                      </m:r>
                      <m:r>
                        <a:rPr lang="en-US" b="0" i="1" smtClean="0">
                          <a:latin typeface="Cambria Math" panose="02040503050406030204" pitchFamily="18" charset="0"/>
                        </a:rPr>
                        <m:t>~0.8</m:t>
                      </m:r>
                    </m:oMath>
                  </m:oMathPara>
                </a14:m>
                <a:endParaRPr lang="en-GB" dirty="0"/>
              </a:p>
            </p:txBody>
          </p:sp>
        </mc:Choice>
        <mc:Fallback xmlns="">
          <p:sp>
            <p:nvSpPr>
              <p:cNvPr id="34" name="Rectangle 33">
                <a:extLst>
                  <a:ext uri="{FF2B5EF4-FFF2-40B4-BE49-F238E27FC236}">
                    <a16:creationId xmlns:a16="http://schemas.microsoft.com/office/drawing/2014/main" id="{7A32DF5B-9A16-4147-89DA-CC23169FC940}"/>
                  </a:ext>
                </a:extLst>
              </p:cNvPr>
              <p:cNvSpPr>
                <a:spLocks noRot="1" noChangeAspect="1" noMove="1" noResize="1" noEditPoints="1" noAdjustHandles="1" noChangeArrowheads="1" noChangeShapeType="1" noTextEdit="1"/>
              </p:cNvSpPr>
              <p:nvPr/>
            </p:nvSpPr>
            <p:spPr>
              <a:xfrm>
                <a:off x="6944148" y="6118271"/>
                <a:ext cx="1855288" cy="369332"/>
              </a:xfrm>
              <a:prstGeom prst="rect">
                <a:avLst/>
              </a:prstGeom>
              <a:blipFill>
                <a:blip r:embed="rId14"/>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461723712"/>
      </p:ext>
    </p:extLst>
  </p:cSld>
  <p:clrMapOvr>
    <a:masterClrMapping/>
  </p:clrMapOvr>
  <p:transition spd="med" advTm="53586"/>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4434</TotalTime>
  <Words>2107</Words>
  <Application>Microsoft Office PowerPoint</Application>
  <PresentationFormat>On-screen Show (4:3)</PresentationFormat>
  <Paragraphs>235</Paragraphs>
  <Slides>22</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Abadi</vt:lpstr>
      <vt:lpstr>Arial</vt:lpstr>
      <vt:lpstr>Calibri</vt:lpstr>
      <vt:lpstr>Calibri Light</vt:lpstr>
      <vt:lpstr>Cambria Math</vt:lpstr>
      <vt:lpstr>Franklin Gothic Book</vt:lpstr>
      <vt:lpstr>Franklin Gothic Medium</vt:lpstr>
      <vt:lpstr>Times New Roman</vt:lpstr>
      <vt:lpstr>Office 佈景主題</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office365</dc:creator>
  <cp:lastModifiedBy>Xueqin Huang</cp:lastModifiedBy>
  <cp:revision>451</cp:revision>
  <dcterms:created xsi:type="dcterms:W3CDTF">2018-04-19T21:05:49Z</dcterms:created>
  <dcterms:modified xsi:type="dcterms:W3CDTF">2019-09-05T23:35:55Z</dcterms:modified>
</cp:coreProperties>
</file>